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embeddings/oleObject1.bin" ContentType="application/vnd.openxmlformats-officedocument.oleObject"/>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notesSlides/notesSlide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Microsoft_Equation1.bin" ContentType="application/vnd.openxmlformats-officedocument.oleObject"/>
  <Override PartName="/ppt/embeddings/Microsoft_Equation2.bin" ContentType="application/vnd.openxmlformats-officedocument.oleObject"/>
  <Override PartName="/ppt/embeddings/oleObject14.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5" r:id="rId1"/>
    <p:sldMasterId id="2147483765" r:id="rId2"/>
  </p:sldMasterIdLst>
  <p:notesMasterIdLst>
    <p:notesMasterId r:id="rId118"/>
  </p:notesMasterIdLst>
  <p:handoutMasterIdLst>
    <p:handoutMasterId r:id="rId119"/>
  </p:handoutMasterIdLst>
  <p:sldIdLst>
    <p:sldId id="778" r:id="rId3"/>
    <p:sldId id="981" r:id="rId4"/>
    <p:sldId id="881" r:id="rId5"/>
    <p:sldId id="972" r:id="rId6"/>
    <p:sldId id="965" r:id="rId7"/>
    <p:sldId id="841" r:id="rId8"/>
    <p:sldId id="842" r:id="rId9"/>
    <p:sldId id="883" r:id="rId10"/>
    <p:sldId id="966" r:id="rId11"/>
    <p:sldId id="867" r:id="rId12"/>
    <p:sldId id="868" r:id="rId13"/>
    <p:sldId id="872" r:id="rId14"/>
    <p:sldId id="873" r:id="rId15"/>
    <p:sldId id="844" r:id="rId16"/>
    <p:sldId id="845" r:id="rId17"/>
    <p:sldId id="846" r:id="rId18"/>
    <p:sldId id="847" r:id="rId19"/>
    <p:sldId id="848" r:id="rId20"/>
    <p:sldId id="849" r:id="rId21"/>
    <p:sldId id="850" r:id="rId22"/>
    <p:sldId id="851" r:id="rId23"/>
    <p:sldId id="884" r:id="rId24"/>
    <p:sldId id="877" r:id="rId25"/>
    <p:sldId id="878" r:id="rId26"/>
    <p:sldId id="978" r:id="rId27"/>
    <p:sldId id="852" r:id="rId28"/>
    <p:sldId id="853" r:id="rId29"/>
    <p:sldId id="885" r:id="rId30"/>
    <p:sldId id="854" r:id="rId31"/>
    <p:sldId id="855" r:id="rId32"/>
    <p:sldId id="969" r:id="rId33"/>
    <p:sldId id="857" r:id="rId34"/>
    <p:sldId id="970" r:id="rId35"/>
    <p:sldId id="859" r:id="rId36"/>
    <p:sldId id="860" r:id="rId37"/>
    <p:sldId id="1036" r:id="rId38"/>
    <p:sldId id="1037" r:id="rId39"/>
    <p:sldId id="1038" r:id="rId40"/>
    <p:sldId id="1039" r:id="rId41"/>
    <p:sldId id="1040" r:id="rId42"/>
    <p:sldId id="861" r:id="rId43"/>
    <p:sldId id="887" r:id="rId44"/>
    <p:sldId id="953" r:id="rId45"/>
    <p:sldId id="957" r:id="rId46"/>
    <p:sldId id="921" r:id="rId47"/>
    <p:sldId id="923" r:id="rId48"/>
    <p:sldId id="927" r:id="rId49"/>
    <p:sldId id="928" r:id="rId50"/>
    <p:sldId id="941" r:id="rId51"/>
    <p:sldId id="943" r:id="rId52"/>
    <p:sldId id="946" r:id="rId53"/>
    <p:sldId id="947" r:id="rId54"/>
    <p:sldId id="889" r:id="rId55"/>
    <p:sldId id="939" r:id="rId56"/>
    <p:sldId id="940" r:id="rId57"/>
    <p:sldId id="1035" r:id="rId58"/>
    <p:sldId id="983" r:id="rId59"/>
    <p:sldId id="984" r:id="rId60"/>
    <p:sldId id="985" r:id="rId61"/>
    <p:sldId id="987" r:id="rId62"/>
    <p:sldId id="988" r:id="rId63"/>
    <p:sldId id="989" r:id="rId64"/>
    <p:sldId id="990" r:id="rId65"/>
    <p:sldId id="991" r:id="rId66"/>
    <p:sldId id="992" r:id="rId67"/>
    <p:sldId id="993" r:id="rId68"/>
    <p:sldId id="994" r:id="rId69"/>
    <p:sldId id="995" r:id="rId70"/>
    <p:sldId id="996" r:id="rId71"/>
    <p:sldId id="997" r:id="rId72"/>
    <p:sldId id="998" r:id="rId73"/>
    <p:sldId id="999" r:id="rId74"/>
    <p:sldId id="1006" r:id="rId75"/>
    <p:sldId id="1007" r:id="rId76"/>
    <p:sldId id="1008" r:id="rId77"/>
    <p:sldId id="1009" r:id="rId78"/>
    <p:sldId id="1010" r:id="rId79"/>
    <p:sldId id="1011" r:id="rId80"/>
    <p:sldId id="1012" r:id="rId81"/>
    <p:sldId id="1013" r:id="rId82"/>
    <p:sldId id="1014" r:id="rId83"/>
    <p:sldId id="1015" r:id="rId84"/>
    <p:sldId id="1016" r:id="rId85"/>
    <p:sldId id="1017" r:id="rId86"/>
    <p:sldId id="1018" r:id="rId87"/>
    <p:sldId id="1019" r:id="rId88"/>
    <p:sldId id="1020" r:id="rId89"/>
    <p:sldId id="1021" r:id="rId90"/>
    <p:sldId id="1022" r:id="rId91"/>
    <p:sldId id="1023" r:id="rId92"/>
    <p:sldId id="1024" r:id="rId93"/>
    <p:sldId id="1025" r:id="rId94"/>
    <p:sldId id="1026" r:id="rId95"/>
    <p:sldId id="1068" r:id="rId96"/>
    <p:sldId id="1032" r:id="rId97"/>
    <p:sldId id="1034" r:id="rId98"/>
    <p:sldId id="1048" r:id="rId99"/>
    <p:sldId id="1049" r:id="rId100"/>
    <p:sldId id="1050" r:id="rId101"/>
    <p:sldId id="1051" r:id="rId102"/>
    <p:sldId id="1052" r:id="rId103"/>
    <p:sldId id="1053" r:id="rId104"/>
    <p:sldId id="1054" r:id="rId105"/>
    <p:sldId id="1055" r:id="rId106"/>
    <p:sldId id="1056" r:id="rId107"/>
    <p:sldId id="1057" r:id="rId108"/>
    <p:sldId id="1058" r:id="rId109"/>
    <p:sldId id="1059" r:id="rId110"/>
    <p:sldId id="1060" r:id="rId111"/>
    <p:sldId id="1061" r:id="rId112"/>
    <p:sldId id="1062" r:id="rId113"/>
    <p:sldId id="1064" r:id="rId114"/>
    <p:sldId id="1065" r:id="rId115"/>
    <p:sldId id="1066" r:id="rId116"/>
    <p:sldId id="1067" r:id="rId117"/>
  </p:sldIdLst>
  <p:sldSz cx="9144000" cy="6858000" type="screen4x3"/>
  <p:notesSz cx="6797675" cy="9926638"/>
  <p:defaultTextStyle>
    <a:defPPr>
      <a:defRPr lang="en-US"/>
    </a:defPPr>
    <a:lvl1pPr algn="ctr" rtl="0" fontAlgn="base">
      <a:spcBef>
        <a:spcPct val="20000"/>
      </a:spcBef>
      <a:spcAft>
        <a:spcPct val="0"/>
      </a:spcAft>
      <a:buClr>
        <a:schemeClr val="hlink"/>
      </a:buClr>
      <a:buFont typeface="Wingdings" charset="2"/>
      <a:defRPr sz="2400" i="1" kern="1200">
        <a:solidFill>
          <a:schemeClr val="tx1"/>
        </a:solidFill>
        <a:latin typeface="Times New Roman" charset="0"/>
        <a:ea typeface="+mn-ea"/>
        <a:cs typeface="+mn-cs"/>
      </a:defRPr>
    </a:lvl1pPr>
    <a:lvl2pPr marL="457200" algn="ctr" rtl="0" fontAlgn="base">
      <a:spcBef>
        <a:spcPct val="20000"/>
      </a:spcBef>
      <a:spcAft>
        <a:spcPct val="0"/>
      </a:spcAft>
      <a:buClr>
        <a:schemeClr val="hlink"/>
      </a:buClr>
      <a:buFont typeface="Wingdings" charset="2"/>
      <a:defRPr sz="2400" i="1" kern="1200">
        <a:solidFill>
          <a:schemeClr val="tx1"/>
        </a:solidFill>
        <a:latin typeface="Times New Roman" charset="0"/>
        <a:ea typeface="+mn-ea"/>
        <a:cs typeface="+mn-cs"/>
      </a:defRPr>
    </a:lvl2pPr>
    <a:lvl3pPr marL="914400" algn="ctr" rtl="0" fontAlgn="base">
      <a:spcBef>
        <a:spcPct val="20000"/>
      </a:spcBef>
      <a:spcAft>
        <a:spcPct val="0"/>
      </a:spcAft>
      <a:buClr>
        <a:schemeClr val="hlink"/>
      </a:buClr>
      <a:buFont typeface="Wingdings" charset="2"/>
      <a:defRPr sz="2400" i="1" kern="1200">
        <a:solidFill>
          <a:schemeClr val="tx1"/>
        </a:solidFill>
        <a:latin typeface="Times New Roman" charset="0"/>
        <a:ea typeface="+mn-ea"/>
        <a:cs typeface="+mn-cs"/>
      </a:defRPr>
    </a:lvl3pPr>
    <a:lvl4pPr marL="1371600" algn="ctr" rtl="0" fontAlgn="base">
      <a:spcBef>
        <a:spcPct val="20000"/>
      </a:spcBef>
      <a:spcAft>
        <a:spcPct val="0"/>
      </a:spcAft>
      <a:buClr>
        <a:schemeClr val="hlink"/>
      </a:buClr>
      <a:buFont typeface="Wingdings" charset="2"/>
      <a:defRPr sz="2400" i="1" kern="1200">
        <a:solidFill>
          <a:schemeClr val="tx1"/>
        </a:solidFill>
        <a:latin typeface="Times New Roman" charset="0"/>
        <a:ea typeface="+mn-ea"/>
        <a:cs typeface="+mn-cs"/>
      </a:defRPr>
    </a:lvl4pPr>
    <a:lvl5pPr marL="1828800" algn="ctr" rtl="0" fontAlgn="base">
      <a:spcBef>
        <a:spcPct val="20000"/>
      </a:spcBef>
      <a:spcAft>
        <a:spcPct val="0"/>
      </a:spcAft>
      <a:buClr>
        <a:schemeClr val="hlink"/>
      </a:buClr>
      <a:buFont typeface="Wingdings" charset="2"/>
      <a:defRPr sz="2400" i="1" kern="1200">
        <a:solidFill>
          <a:schemeClr val="tx1"/>
        </a:solidFill>
        <a:latin typeface="Times New Roman" charset="0"/>
        <a:ea typeface="+mn-ea"/>
        <a:cs typeface="+mn-cs"/>
      </a:defRPr>
    </a:lvl5pPr>
    <a:lvl6pPr marL="2286000" algn="l" defTabSz="457200" rtl="0" eaLnBrk="1" latinLnBrk="0" hangingPunct="1">
      <a:defRPr sz="2400" i="1" kern="1200">
        <a:solidFill>
          <a:schemeClr val="tx1"/>
        </a:solidFill>
        <a:latin typeface="Times New Roman" charset="0"/>
        <a:ea typeface="+mn-ea"/>
        <a:cs typeface="+mn-cs"/>
      </a:defRPr>
    </a:lvl6pPr>
    <a:lvl7pPr marL="2743200" algn="l" defTabSz="457200" rtl="0" eaLnBrk="1" latinLnBrk="0" hangingPunct="1">
      <a:defRPr sz="2400" i="1" kern="1200">
        <a:solidFill>
          <a:schemeClr val="tx1"/>
        </a:solidFill>
        <a:latin typeface="Times New Roman" charset="0"/>
        <a:ea typeface="+mn-ea"/>
        <a:cs typeface="+mn-cs"/>
      </a:defRPr>
    </a:lvl7pPr>
    <a:lvl8pPr marL="3200400" algn="l" defTabSz="457200" rtl="0" eaLnBrk="1" latinLnBrk="0" hangingPunct="1">
      <a:defRPr sz="2400" i="1" kern="1200">
        <a:solidFill>
          <a:schemeClr val="tx1"/>
        </a:solidFill>
        <a:latin typeface="Times New Roman" charset="0"/>
        <a:ea typeface="+mn-ea"/>
        <a:cs typeface="+mn-cs"/>
      </a:defRPr>
    </a:lvl8pPr>
    <a:lvl9pPr marL="3657600" algn="l" defTabSz="457200" rtl="0" eaLnBrk="1" latinLnBrk="0" hangingPunct="1">
      <a:defRPr sz="2400" i="1" kern="1200">
        <a:solidFill>
          <a:schemeClr val="tx1"/>
        </a:solidFill>
        <a:latin typeface="Times New Roman" charset="0"/>
        <a:ea typeface="+mn-ea"/>
        <a:cs typeface="+mn-cs"/>
      </a:defRPr>
    </a:lvl9pPr>
  </p:defaultTextStyle>
  <p:extLst>
    <p:ext uri="{521415D9-36F7-43E2-AB2F-B90AF26B5E84}">
      <p14:sectionLst xmlns:p14="http://schemas.microsoft.com/office/powerpoint/2010/main">
        <p14:section name="Sezione predefinita" id="{3B550623-1FD0-F545-B7D8-660F30E348B7}">
          <p14:sldIdLst>
            <p14:sldId id="778"/>
            <p14:sldId id="981"/>
            <p14:sldId id="881"/>
            <p14:sldId id="972"/>
            <p14:sldId id="965"/>
            <p14:sldId id="841"/>
            <p14:sldId id="842"/>
            <p14:sldId id="883"/>
            <p14:sldId id="966"/>
            <p14:sldId id="867"/>
            <p14:sldId id="868"/>
            <p14:sldId id="872"/>
            <p14:sldId id="873"/>
            <p14:sldId id="844"/>
            <p14:sldId id="845"/>
            <p14:sldId id="846"/>
            <p14:sldId id="847"/>
            <p14:sldId id="848"/>
            <p14:sldId id="849"/>
            <p14:sldId id="850"/>
            <p14:sldId id="851"/>
            <p14:sldId id="884"/>
            <p14:sldId id="877"/>
            <p14:sldId id="878"/>
            <p14:sldId id="978"/>
            <p14:sldId id="852"/>
            <p14:sldId id="853"/>
            <p14:sldId id="885"/>
            <p14:sldId id="854"/>
            <p14:sldId id="855"/>
            <p14:sldId id="969"/>
            <p14:sldId id="857"/>
            <p14:sldId id="970"/>
            <p14:sldId id="859"/>
            <p14:sldId id="860"/>
            <p14:sldId id="1036"/>
            <p14:sldId id="1037"/>
            <p14:sldId id="1038"/>
            <p14:sldId id="1039"/>
            <p14:sldId id="1040"/>
            <p14:sldId id="861"/>
            <p14:sldId id="887"/>
            <p14:sldId id="953"/>
            <p14:sldId id="957"/>
            <p14:sldId id="921"/>
            <p14:sldId id="923"/>
            <p14:sldId id="927"/>
            <p14:sldId id="928"/>
            <p14:sldId id="941"/>
            <p14:sldId id="943"/>
            <p14:sldId id="946"/>
            <p14:sldId id="947"/>
            <p14:sldId id="889"/>
            <p14:sldId id="939"/>
            <p14:sldId id="940"/>
            <p14:sldId id="1035"/>
            <p14:sldId id="983"/>
            <p14:sldId id="984"/>
            <p14:sldId id="985"/>
            <p14:sldId id="987"/>
            <p14:sldId id="988"/>
            <p14:sldId id="989"/>
            <p14:sldId id="990"/>
            <p14:sldId id="991"/>
            <p14:sldId id="992"/>
            <p14:sldId id="993"/>
            <p14:sldId id="994"/>
            <p14:sldId id="995"/>
            <p14:sldId id="996"/>
            <p14:sldId id="997"/>
            <p14:sldId id="998"/>
            <p14:sldId id="999"/>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1025"/>
            <p14:sldId id="1026"/>
            <p14:sldId id="1068"/>
            <p14:sldId id="1032"/>
            <p14:sldId id="1034"/>
          </p14:sldIdLst>
        </p14:section>
        <p14:section name="Backup" id="{F01D6259-6F17-DC49-96E4-BC1D0DC1D630}">
          <p14:sldIdLst>
            <p14:sldId id="1048"/>
            <p14:sldId id="1049"/>
            <p14:sldId id="1050"/>
            <p14:sldId id="1051"/>
            <p14:sldId id="1052"/>
            <p14:sldId id="1053"/>
            <p14:sldId id="1054"/>
            <p14:sldId id="1055"/>
            <p14:sldId id="1056"/>
            <p14:sldId id="1057"/>
            <p14:sldId id="1058"/>
            <p14:sldId id="1059"/>
            <p14:sldId id="1060"/>
            <p14:sldId id="1061"/>
            <p14:sldId id="1062"/>
            <p14:sldId id="1064"/>
            <p14:sldId id="1065"/>
            <p14:sldId id="1066"/>
            <p14:sldId id="10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lo Pelillo" initials="M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40000"/>
    <a:srgbClr val="C40000"/>
    <a:srgbClr val="990033"/>
    <a:srgbClr val="CC0000"/>
    <a:srgbClr val="980000"/>
    <a:srgbClr val="960000"/>
    <a:srgbClr val="92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05" autoAdjust="0"/>
  </p:normalViewPr>
  <p:slideViewPr>
    <p:cSldViewPr>
      <p:cViewPr varScale="1">
        <p:scale>
          <a:sx n="76" d="100"/>
          <a:sy n="76" d="100"/>
        </p:scale>
        <p:origin x="-1928" y="-104"/>
      </p:cViewPr>
      <p:guideLst>
        <p:guide orient="horz" pos="1288"/>
        <p:guide pos="3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3776"/>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printerSettings" Target="printerSettings/printerSettings1.bin"/><Relationship Id="rId121" Type="http://schemas.openxmlformats.org/officeDocument/2006/relationships/commentAuthors" Target="commentAuthors.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1.emf"/><Relationship Id="rId2" Type="http://schemas.openxmlformats.org/officeDocument/2006/relationships/image" Target="../media/image1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7.emf"/><Relationship Id="rId2" Type="http://schemas.openxmlformats.org/officeDocument/2006/relationships/image" Target="../media/image128.emf"/><Relationship Id="rId3" Type="http://schemas.openxmlformats.org/officeDocument/2006/relationships/image" Target="../media/image1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l" defTabSz="917575" eaLnBrk="0" hangingPunct="0">
              <a:spcBef>
                <a:spcPct val="0"/>
              </a:spcBef>
              <a:buClrTx/>
              <a:buFontTx/>
              <a:buNone/>
              <a:defRPr sz="1200" i="0">
                <a:latin typeface="Times New Roman" pitchFamily="-108" charset="0"/>
              </a:defRPr>
            </a:lvl1pPr>
          </a:lstStyle>
          <a:p>
            <a:pPr>
              <a:defRPr/>
            </a:pPr>
            <a:endParaRPr lang="it-IT"/>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r" defTabSz="917575" eaLnBrk="0" hangingPunct="0">
              <a:spcBef>
                <a:spcPct val="0"/>
              </a:spcBef>
              <a:buClrTx/>
              <a:buFontTx/>
              <a:buNone/>
              <a:defRPr sz="1200" i="0">
                <a:latin typeface="Times New Roman" pitchFamily="-108" charset="0"/>
              </a:defRPr>
            </a:lvl1pPr>
          </a:lstStyle>
          <a:p>
            <a:pPr>
              <a:defRPr/>
            </a:pPr>
            <a:endParaRPr lang="it-IT"/>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l" defTabSz="917575" eaLnBrk="0" hangingPunct="0">
              <a:spcBef>
                <a:spcPct val="0"/>
              </a:spcBef>
              <a:buClrTx/>
              <a:buFontTx/>
              <a:buNone/>
              <a:defRPr sz="1200" i="0">
                <a:latin typeface="Times New Roman" pitchFamily="-108" charset="0"/>
              </a:defRPr>
            </a:lvl1pPr>
          </a:lstStyle>
          <a:p>
            <a:pPr>
              <a:defRPr/>
            </a:pPr>
            <a:endParaRPr lang="it-IT"/>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r" defTabSz="917575" eaLnBrk="0" hangingPunct="0">
              <a:spcBef>
                <a:spcPct val="0"/>
              </a:spcBef>
              <a:buClrTx/>
              <a:buFontTx/>
              <a:buNone/>
              <a:defRPr sz="1200" i="0">
                <a:latin typeface="Times New Roman" pitchFamily="-108" charset="0"/>
              </a:defRPr>
            </a:lvl1pPr>
          </a:lstStyle>
          <a:p>
            <a:pPr>
              <a:defRPr/>
            </a:pPr>
            <a:fld id="{1E381750-2AA9-9A4C-BA57-09897BC23068}" type="slidenum">
              <a:rPr lang="it-IT"/>
              <a:pPr>
                <a:defRPr/>
              </a:pPr>
              <a:t>‹n.›</a:t>
            </a:fld>
            <a:endParaRPr lang="it-IT"/>
          </a:p>
        </p:txBody>
      </p:sp>
    </p:spTree>
    <p:extLst>
      <p:ext uri="{BB962C8B-B14F-4D97-AF65-F5344CB8AC3E}">
        <p14:creationId xmlns:p14="http://schemas.microsoft.com/office/powerpoint/2010/main" val="728214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19413" cy="534988"/>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l" defTabSz="917575" eaLnBrk="0" hangingPunct="0">
              <a:spcBef>
                <a:spcPct val="0"/>
              </a:spcBef>
              <a:buClrTx/>
              <a:buFontTx/>
              <a:buNone/>
              <a:defRPr sz="1200" i="0">
                <a:latin typeface="Times New Roman" pitchFamily="-108" charset="0"/>
              </a:defRPr>
            </a:lvl1pPr>
          </a:lstStyle>
          <a:p>
            <a:pPr>
              <a:defRPr/>
            </a:pPr>
            <a:endParaRPr lang="it-IT"/>
          </a:p>
        </p:txBody>
      </p:sp>
      <p:sp>
        <p:nvSpPr>
          <p:cNvPr id="43011" name="Rectangle 3"/>
          <p:cNvSpPr>
            <a:spLocks noGrp="1" noChangeArrowheads="1"/>
          </p:cNvSpPr>
          <p:nvPr>
            <p:ph type="dt" idx="1"/>
          </p:nvPr>
        </p:nvSpPr>
        <p:spPr bwMode="auto">
          <a:xfrm>
            <a:off x="3840163" y="0"/>
            <a:ext cx="2919412" cy="534988"/>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r" defTabSz="917575" eaLnBrk="0" hangingPunct="0">
              <a:spcBef>
                <a:spcPct val="0"/>
              </a:spcBef>
              <a:buClrTx/>
              <a:buFontTx/>
              <a:buNone/>
              <a:defRPr sz="1200" i="0">
                <a:latin typeface="Times New Roman" pitchFamily="-108" charset="0"/>
              </a:defRPr>
            </a:lvl1pPr>
          </a:lstStyle>
          <a:p>
            <a:pPr>
              <a:defRPr/>
            </a:pPr>
            <a:endParaRPr lang="it-IT"/>
          </a:p>
        </p:txBody>
      </p:sp>
      <p:sp>
        <p:nvSpPr>
          <p:cNvPr id="16388" name="Rectangle 4"/>
          <p:cNvSpPr>
            <a:spLocks noGrp="1" noRot="1" noChangeAspect="1" noChangeArrowheads="1" noTextEdit="1"/>
          </p:cNvSpPr>
          <p:nvPr>
            <p:ph type="sldImg" idx="2"/>
          </p:nvPr>
        </p:nvSpPr>
        <p:spPr bwMode="auto">
          <a:xfrm>
            <a:off x="923925" y="763588"/>
            <a:ext cx="4989513" cy="3741737"/>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20750" y="4733925"/>
            <a:ext cx="4994275" cy="4429125"/>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43014" name="Rectangle 6"/>
          <p:cNvSpPr>
            <a:spLocks noGrp="1" noChangeArrowheads="1"/>
          </p:cNvSpPr>
          <p:nvPr>
            <p:ph type="ftr" sz="quarter" idx="4"/>
          </p:nvPr>
        </p:nvSpPr>
        <p:spPr bwMode="auto">
          <a:xfrm>
            <a:off x="0" y="9391650"/>
            <a:ext cx="2919413" cy="534988"/>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l" defTabSz="917575" eaLnBrk="0" hangingPunct="0">
              <a:spcBef>
                <a:spcPct val="0"/>
              </a:spcBef>
              <a:buClrTx/>
              <a:buFontTx/>
              <a:buNone/>
              <a:defRPr sz="1200" i="0">
                <a:latin typeface="Times New Roman" pitchFamily="-108" charset="0"/>
              </a:defRPr>
            </a:lvl1pPr>
          </a:lstStyle>
          <a:p>
            <a:pPr>
              <a:defRPr/>
            </a:pPr>
            <a:endParaRPr lang="it-IT"/>
          </a:p>
        </p:txBody>
      </p:sp>
      <p:sp>
        <p:nvSpPr>
          <p:cNvPr id="43015" name="Rectangle 7"/>
          <p:cNvSpPr>
            <a:spLocks noGrp="1" noChangeArrowheads="1"/>
          </p:cNvSpPr>
          <p:nvPr>
            <p:ph type="sldNum" sz="quarter" idx="5"/>
          </p:nvPr>
        </p:nvSpPr>
        <p:spPr bwMode="auto">
          <a:xfrm>
            <a:off x="3840163" y="9391650"/>
            <a:ext cx="2919412" cy="534988"/>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r" defTabSz="917575" eaLnBrk="0" hangingPunct="0">
              <a:spcBef>
                <a:spcPct val="0"/>
              </a:spcBef>
              <a:buClrTx/>
              <a:buFontTx/>
              <a:buNone/>
              <a:defRPr sz="1200" i="0">
                <a:latin typeface="Times New Roman" pitchFamily="-108" charset="0"/>
              </a:defRPr>
            </a:lvl1pPr>
          </a:lstStyle>
          <a:p>
            <a:pPr>
              <a:defRPr/>
            </a:pPr>
            <a:fld id="{6118D1C4-79B6-5346-A27F-F77A6EA1243F}" type="slidenum">
              <a:rPr lang="it-IT"/>
              <a:pPr>
                <a:defRPr/>
              </a:pPr>
              <a:t>‹n.›</a:t>
            </a:fld>
            <a:endParaRPr lang="it-IT"/>
          </a:p>
        </p:txBody>
      </p:sp>
    </p:spTree>
    <p:extLst>
      <p:ext uri="{BB962C8B-B14F-4D97-AF65-F5344CB8AC3E}">
        <p14:creationId xmlns:p14="http://schemas.microsoft.com/office/powerpoint/2010/main" val="17780199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New Roman"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egnaposto immagine diapositiva 1"/>
          <p:cNvSpPr>
            <a:spLocks noGrp="1" noRot="1" noChangeAspect="1"/>
          </p:cNvSpPr>
          <p:nvPr>
            <p:ph type="sldImg"/>
          </p:nvPr>
        </p:nvSpPr>
        <p:spPr>
          <a:ln/>
        </p:spPr>
      </p:sp>
      <p:sp>
        <p:nvSpPr>
          <p:cNvPr id="18435" name="Segnaposto note 2"/>
          <p:cNvSpPr>
            <a:spLocks noGrp="1"/>
          </p:cNvSpPr>
          <p:nvPr>
            <p:ph type="body" idx="1"/>
          </p:nvPr>
        </p:nvSpPr>
        <p:spPr>
          <a:noFill/>
          <a:ln/>
        </p:spPr>
        <p:txBody>
          <a:bodyPr/>
          <a:lstStyle/>
          <a:p>
            <a:endParaRPr lang="it-IT">
              <a:latin typeface="Times New Roman" charset="0"/>
              <a:ea typeface="ＭＳ Ｐゴシック" charset="-128"/>
              <a:cs typeface="ＭＳ Ｐゴシック" charset="-128"/>
            </a:endParaRPr>
          </a:p>
        </p:txBody>
      </p:sp>
      <p:sp>
        <p:nvSpPr>
          <p:cNvPr id="18436" name="Segnaposto numero diapositiva 3"/>
          <p:cNvSpPr>
            <a:spLocks noGrp="1"/>
          </p:cNvSpPr>
          <p:nvPr>
            <p:ph type="sldNum" sz="quarter" idx="5"/>
          </p:nvPr>
        </p:nvSpPr>
        <p:spPr>
          <a:noFill/>
        </p:spPr>
        <p:txBody>
          <a:bodyPr/>
          <a:lstStyle/>
          <a:p>
            <a:pPr>
              <a:buClr>
                <a:srgbClr val="0000FF"/>
              </a:buClr>
            </a:pPr>
            <a:fld id="{DE5D6441-636F-504D-82EF-7FAEB914F4E1}" type="slidenum">
              <a:rPr lang="it-IT">
                <a:solidFill>
                  <a:srgbClr val="000000"/>
                </a:solidFill>
                <a:latin typeface="Times New Roman" charset="0"/>
              </a:rPr>
              <a:pPr>
                <a:buClr>
                  <a:srgbClr val="0000FF"/>
                </a:buClr>
              </a:pPr>
              <a:t>1</a:t>
            </a:fld>
            <a:endParaRPr lang="it-IT">
              <a:solidFill>
                <a:srgbClr val="000000"/>
              </a:solidFill>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egnaposto immagine diapositiva 1"/>
          <p:cNvSpPr>
            <a:spLocks noGrp="1" noRot="1" noChangeAspect="1"/>
          </p:cNvSpPr>
          <p:nvPr>
            <p:ph type="sldImg"/>
          </p:nvPr>
        </p:nvSpPr>
        <p:spPr>
          <a:ln/>
        </p:spPr>
      </p:sp>
      <p:sp>
        <p:nvSpPr>
          <p:cNvPr id="18435" name="Segnaposto note 2"/>
          <p:cNvSpPr>
            <a:spLocks noGrp="1"/>
          </p:cNvSpPr>
          <p:nvPr>
            <p:ph type="body" idx="1"/>
          </p:nvPr>
        </p:nvSpPr>
        <p:spPr>
          <a:noFill/>
          <a:ln/>
        </p:spPr>
        <p:txBody>
          <a:bodyPr/>
          <a:lstStyle/>
          <a:p>
            <a:endParaRPr lang="it-IT">
              <a:latin typeface="Times New Roman" charset="0"/>
              <a:ea typeface="ＭＳ Ｐゴシック" charset="-128"/>
              <a:cs typeface="ＭＳ Ｐゴシック" charset="-128"/>
            </a:endParaRPr>
          </a:p>
        </p:txBody>
      </p:sp>
      <p:sp>
        <p:nvSpPr>
          <p:cNvPr id="18436" name="Segnaposto numero diapositiva 3"/>
          <p:cNvSpPr>
            <a:spLocks noGrp="1"/>
          </p:cNvSpPr>
          <p:nvPr>
            <p:ph type="sldNum" sz="quarter" idx="5"/>
          </p:nvPr>
        </p:nvSpPr>
        <p:spPr>
          <a:noFill/>
        </p:spPr>
        <p:txBody>
          <a:bodyPr/>
          <a:lstStyle/>
          <a:p>
            <a:pPr>
              <a:buClr>
                <a:srgbClr val="0000FF"/>
              </a:buClr>
            </a:pPr>
            <a:fld id="{DE5D6441-636F-504D-82EF-7FAEB914F4E1}" type="slidenum">
              <a:rPr lang="it-IT">
                <a:solidFill>
                  <a:srgbClr val="000000"/>
                </a:solidFill>
              </a:rPr>
              <a:pPr>
                <a:buClr>
                  <a:srgbClr val="0000FF"/>
                </a:buClr>
              </a:pPr>
              <a:t>56</a:t>
            </a:fld>
            <a:endParaRPr lang="it-IT">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egnaposto immagine diapositiva 1"/>
          <p:cNvSpPr>
            <a:spLocks noGrp="1" noRot="1" noChangeAspect="1" noTextEdit="1"/>
          </p:cNvSpPr>
          <p:nvPr>
            <p:ph type="sldImg"/>
          </p:nvPr>
        </p:nvSpPr>
        <p:spPr>
          <a:ln/>
        </p:spPr>
      </p:sp>
      <p:sp>
        <p:nvSpPr>
          <p:cNvPr id="86018"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86019"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75E3A30A-6EE8-9E42-987A-9E60AB47CEDF}" type="slidenum">
              <a:rPr lang="it-IT" sz="1200" i="0">
                <a:solidFill>
                  <a:prstClr val="black"/>
                </a:solidFill>
                <a:latin typeface="Optima Regolare" charset="0"/>
              </a:rPr>
              <a:pPr/>
              <a:t>84</a:t>
            </a:fld>
            <a:endParaRPr lang="it-IT" sz="1200" i="0">
              <a:solidFill>
                <a:prstClr val="black"/>
              </a:solidFill>
              <a:latin typeface="Optima Regolar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25513" y="763588"/>
            <a:ext cx="4986337" cy="3741737"/>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CEB3F188-DCA8-AE40-A4D5-2B380FA477FD}" type="slidenum">
              <a:rPr lang="it-IT"/>
              <a:pPr>
                <a:defRPr/>
              </a:pPr>
              <a:t>85</a:t>
            </a:fld>
            <a:endParaRPr lang="it-IT"/>
          </a:p>
        </p:txBody>
      </p:sp>
    </p:spTree>
    <p:extLst>
      <p:ext uri="{BB962C8B-B14F-4D97-AF65-F5344CB8AC3E}">
        <p14:creationId xmlns:p14="http://schemas.microsoft.com/office/powerpoint/2010/main" val="169697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egnaposto immagine diapositiva 1"/>
          <p:cNvSpPr>
            <a:spLocks noGrp="1" noRot="1" noChangeAspect="1" noTextEdit="1"/>
          </p:cNvSpPr>
          <p:nvPr>
            <p:ph type="sldImg"/>
          </p:nvPr>
        </p:nvSpPr>
        <p:spPr>
          <a:ln/>
        </p:spPr>
      </p:sp>
      <p:sp>
        <p:nvSpPr>
          <p:cNvPr id="94210"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94211"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9715B703-FC46-F44B-B3E9-D0D94C53241E}" type="slidenum">
              <a:rPr lang="it-IT" sz="1200" i="0">
                <a:solidFill>
                  <a:prstClr val="black"/>
                </a:solidFill>
                <a:latin typeface="Optima Regolare" charset="0"/>
              </a:rPr>
              <a:pPr/>
              <a:t>86</a:t>
            </a:fld>
            <a:endParaRPr lang="it-IT" sz="1200" i="0">
              <a:solidFill>
                <a:prstClr val="black"/>
              </a:solidFill>
              <a:latin typeface="Optima Regolar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egnaposto immagine diapositiva 1"/>
          <p:cNvSpPr>
            <a:spLocks noGrp="1" noRot="1" noChangeAspect="1" noTextEdit="1"/>
          </p:cNvSpPr>
          <p:nvPr>
            <p:ph type="sldImg"/>
          </p:nvPr>
        </p:nvSpPr>
        <p:spPr>
          <a:ln/>
        </p:spPr>
      </p:sp>
      <p:sp>
        <p:nvSpPr>
          <p:cNvPr id="104450"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04451"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261C80C-BC0C-DE43-AA14-4A08618D467C}" type="slidenum">
              <a:rPr lang="it-IT" sz="1200" i="0">
                <a:solidFill>
                  <a:prstClr val="black"/>
                </a:solidFill>
                <a:latin typeface="Optima Regolare" charset="0"/>
              </a:rPr>
              <a:pPr/>
              <a:t>87</a:t>
            </a:fld>
            <a:endParaRPr lang="it-IT" sz="1200" i="0">
              <a:solidFill>
                <a:prstClr val="black"/>
              </a:solidFill>
              <a:latin typeface="Optima Regolar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egnaposto immagine diapositiva 1"/>
          <p:cNvSpPr>
            <a:spLocks noGrp="1" noRot="1" noChangeAspect="1" noTextEdit="1"/>
          </p:cNvSpPr>
          <p:nvPr>
            <p:ph type="sldImg"/>
          </p:nvPr>
        </p:nvSpPr>
        <p:spPr>
          <a:ln/>
        </p:spPr>
      </p:sp>
      <p:sp>
        <p:nvSpPr>
          <p:cNvPr id="106498"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06499"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C3B049C3-37FA-1C4A-884B-68FD3EC14CFA}" type="slidenum">
              <a:rPr lang="it-IT" sz="1200" i="0">
                <a:solidFill>
                  <a:prstClr val="black"/>
                </a:solidFill>
                <a:latin typeface="Optima Regolare" charset="0"/>
              </a:rPr>
              <a:pPr/>
              <a:t>88</a:t>
            </a:fld>
            <a:endParaRPr lang="it-IT" sz="1200" i="0">
              <a:solidFill>
                <a:prstClr val="black"/>
              </a:solidFill>
              <a:latin typeface="Optima Regolar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egnaposto immagine diapositiva 1"/>
          <p:cNvSpPr>
            <a:spLocks noGrp="1" noRot="1" noChangeAspect="1" noTextEdit="1"/>
          </p:cNvSpPr>
          <p:nvPr>
            <p:ph type="sldImg"/>
          </p:nvPr>
        </p:nvSpPr>
        <p:spPr>
          <a:ln/>
        </p:spPr>
      </p:sp>
      <p:sp>
        <p:nvSpPr>
          <p:cNvPr id="10854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0854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0F1FC64C-C606-3043-BCF0-B82D880A45C7}" type="slidenum">
              <a:rPr lang="it-IT" sz="1200" i="0">
                <a:solidFill>
                  <a:prstClr val="black"/>
                </a:solidFill>
                <a:latin typeface="Optima Regolare" charset="0"/>
              </a:rPr>
              <a:pPr/>
              <a:t>89</a:t>
            </a:fld>
            <a:endParaRPr lang="it-IT" sz="1200" i="0">
              <a:solidFill>
                <a:prstClr val="black"/>
              </a:solidFill>
              <a:latin typeface="Optima Regolare"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egnaposto immagine diapositiva 1"/>
          <p:cNvSpPr>
            <a:spLocks noGrp="1" noRot="1" noChangeAspect="1" noTextEdit="1"/>
          </p:cNvSpPr>
          <p:nvPr>
            <p:ph type="sldImg"/>
          </p:nvPr>
        </p:nvSpPr>
        <p:spPr>
          <a:ln/>
        </p:spPr>
      </p:sp>
      <p:sp>
        <p:nvSpPr>
          <p:cNvPr id="110594"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0595"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6F7A0D41-C7A2-6C4C-AD64-7C981A9054C7}" type="slidenum">
              <a:rPr lang="it-IT" sz="1200" i="0">
                <a:solidFill>
                  <a:prstClr val="black"/>
                </a:solidFill>
                <a:latin typeface="Optima Regolare" charset="0"/>
              </a:rPr>
              <a:pPr/>
              <a:t>90</a:t>
            </a:fld>
            <a:endParaRPr lang="it-IT" sz="1200" i="0">
              <a:solidFill>
                <a:prstClr val="black"/>
              </a:solidFill>
              <a:latin typeface="Optima Regolar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egnaposto immagine diapositiva 1"/>
          <p:cNvSpPr>
            <a:spLocks noGrp="1" noRot="1" noChangeAspect="1" noTextEdit="1"/>
          </p:cNvSpPr>
          <p:nvPr>
            <p:ph type="sldImg"/>
          </p:nvPr>
        </p:nvSpPr>
        <p:spPr>
          <a:ln/>
        </p:spPr>
      </p:sp>
      <p:sp>
        <p:nvSpPr>
          <p:cNvPr id="112642"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2643"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83DAD528-C681-F24B-8E91-6B5A0EC2103B}" type="slidenum">
              <a:rPr lang="it-IT" sz="1200" i="0">
                <a:solidFill>
                  <a:prstClr val="black"/>
                </a:solidFill>
                <a:latin typeface="Optima Regolare" charset="0"/>
              </a:rPr>
              <a:pPr/>
              <a:t>91</a:t>
            </a:fld>
            <a:endParaRPr lang="it-IT" sz="1200" i="0">
              <a:solidFill>
                <a:prstClr val="black"/>
              </a:solidFill>
              <a:latin typeface="Optima Regolar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egnaposto immagine diapositiva 1"/>
          <p:cNvSpPr>
            <a:spLocks noGrp="1" noRot="1" noChangeAspect="1" noTextEdit="1"/>
          </p:cNvSpPr>
          <p:nvPr>
            <p:ph type="sldImg"/>
          </p:nvPr>
        </p:nvSpPr>
        <p:spPr>
          <a:ln/>
        </p:spPr>
      </p:sp>
      <p:sp>
        <p:nvSpPr>
          <p:cNvPr id="114690"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4691"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13F9F24F-D974-AB44-9078-0D5B504512A6}" type="slidenum">
              <a:rPr lang="it-IT" sz="1200" i="0">
                <a:solidFill>
                  <a:prstClr val="black"/>
                </a:solidFill>
                <a:latin typeface="Optima Regolare" charset="0"/>
              </a:rPr>
              <a:pPr/>
              <a:t>92</a:t>
            </a:fld>
            <a:endParaRPr lang="it-IT" sz="1200" i="0">
              <a:solidFill>
                <a:prstClr val="black"/>
              </a:solidFill>
              <a:latin typeface="Optima Regolar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egnaposto immagine diapositiva 1"/>
          <p:cNvSpPr>
            <a:spLocks noGrp="1" noRot="1" noChangeAspect="1"/>
          </p:cNvSpPr>
          <p:nvPr>
            <p:ph type="sldImg"/>
          </p:nvPr>
        </p:nvSpPr>
        <p:spPr>
          <a:ln/>
        </p:spPr>
      </p:sp>
      <p:sp>
        <p:nvSpPr>
          <p:cNvPr id="18435" name="Segnaposto note 2"/>
          <p:cNvSpPr>
            <a:spLocks noGrp="1"/>
          </p:cNvSpPr>
          <p:nvPr>
            <p:ph type="body" idx="1"/>
          </p:nvPr>
        </p:nvSpPr>
        <p:spPr>
          <a:noFill/>
          <a:ln/>
        </p:spPr>
        <p:txBody>
          <a:bodyPr/>
          <a:lstStyle/>
          <a:p>
            <a:endParaRPr lang="it-IT">
              <a:latin typeface="Times New Roman" charset="0"/>
              <a:ea typeface="ＭＳ Ｐゴシック" charset="-128"/>
              <a:cs typeface="ＭＳ Ｐゴシック" charset="-128"/>
            </a:endParaRPr>
          </a:p>
        </p:txBody>
      </p:sp>
      <p:sp>
        <p:nvSpPr>
          <p:cNvPr id="18436" name="Segnaposto numero diapositiva 3"/>
          <p:cNvSpPr>
            <a:spLocks noGrp="1"/>
          </p:cNvSpPr>
          <p:nvPr>
            <p:ph type="sldNum" sz="quarter" idx="5"/>
          </p:nvPr>
        </p:nvSpPr>
        <p:spPr>
          <a:noFill/>
        </p:spPr>
        <p:txBody>
          <a:bodyPr/>
          <a:lstStyle/>
          <a:p>
            <a:pPr>
              <a:buClr>
                <a:srgbClr val="0000FF"/>
              </a:buClr>
            </a:pPr>
            <a:fld id="{DE5D6441-636F-504D-82EF-7FAEB914F4E1}" type="slidenum">
              <a:rPr lang="it-IT">
                <a:solidFill>
                  <a:srgbClr val="000000"/>
                </a:solidFill>
              </a:rPr>
              <a:pPr>
                <a:buClr>
                  <a:srgbClr val="0000FF"/>
                </a:buClr>
              </a:pPr>
              <a:t>2</a:t>
            </a:fld>
            <a:endParaRPr lang="it-IT">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egnaposto immagine diapositiva 1"/>
          <p:cNvSpPr>
            <a:spLocks noGrp="1" noRot="1" noChangeAspect="1" noTextEdit="1"/>
          </p:cNvSpPr>
          <p:nvPr>
            <p:ph type="sldImg"/>
          </p:nvPr>
        </p:nvSpPr>
        <p:spPr>
          <a:ln/>
        </p:spPr>
      </p:sp>
      <p:sp>
        <p:nvSpPr>
          <p:cNvPr id="116738"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6739"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38640E24-29E0-FC4E-82E8-7268335D727A}" type="slidenum">
              <a:rPr lang="it-IT" sz="1200" i="0">
                <a:solidFill>
                  <a:prstClr val="black"/>
                </a:solidFill>
                <a:latin typeface="Optima Regolare" charset="0"/>
              </a:rPr>
              <a:pPr/>
              <a:t>93</a:t>
            </a:fld>
            <a:endParaRPr lang="it-IT" sz="1200" i="0">
              <a:solidFill>
                <a:prstClr val="black"/>
              </a:solidFill>
              <a:latin typeface="Optima Regolar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94</a:t>
            </a:fld>
            <a:endParaRPr lang="it-IT" sz="1200" i="0">
              <a:solidFill>
                <a:prstClr val="black"/>
              </a:solidFill>
              <a:latin typeface="Optima Regolar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95</a:t>
            </a:fld>
            <a:endParaRPr lang="it-IT" sz="1200" i="0">
              <a:solidFill>
                <a:prstClr val="black"/>
              </a:solidFill>
              <a:latin typeface="Optima Regolar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112</a:t>
            </a:fld>
            <a:endParaRPr lang="it-IT" sz="1200" i="0">
              <a:solidFill>
                <a:prstClr val="black"/>
              </a:solidFill>
              <a:latin typeface="Optima Regolar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113</a:t>
            </a:fld>
            <a:endParaRPr lang="it-IT" sz="1200" i="0">
              <a:solidFill>
                <a:prstClr val="black"/>
              </a:solidFill>
              <a:latin typeface="Optima Regolar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114</a:t>
            </a:fld>
            <a:endParaRPr lang="it-IT" sz="1200" i="0">
              <a:solidFill>
                <a:prstClr val="black"/>
              </a:solidFill>
              <a:latin typeface="Optima Regolare"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egnaposto immagine diapositiva 1"/>
          <p:cNvSpPr>
            <a:spLocks noGrp="1" noRot="1" noChangeAspect="1" noTextEdit="1"/>
          </p:cNvSpPr>
          <p:nvPr>
            <p:ph type="sldImg"/>
          </p:nvPr>
        </p:nvSpPr>
        <p:spPr>
          <a:ln/>
        </p:spPr>
      </p:sp>
      <p:sp>
        <p:nvSpPr>
          <p:cNvPr id="118786"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ea typeface="ＭＳ Ｐゴシック" charset="0"/>
              <a:cs typeface="ＭＳ Ｐゴシック" charset="0"/>
            </a:endParaRPr>
          </a:p>
        </p:txBody>
      </p:sp>
      <p:sp>
        <p:nvSpPr>
          <p:cNvPr id="118787"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sz="2400" i="1">
                <a:solidFill>
                  <a:schemeClr val="tx1"/>
                </a:solidFill>
                <a:latin typeface="Times New Roman" charset="0"/>
                <a:ea typeface="ＭＳ Ｐゴシック" charset="0"/>
                <a:cs typeface="ＭＳ Ｐゴシック" charset="0"/>
              </a:defRPr>
            </a:lvl1pPr>
            <a:lvl2pPr marL="742950" indent="-285750" defTabSz="917575">
              <a:defRPr sz="2400" i="1">
                <a:solidFill>
                  <a:schemeClr val="tx1"/>
                </a:solidFill>
                <a:latin typeface="Times New Roman" charset="0"/>
                <a:ea typeface="ＭＳ Ｐゴシック" charset="0"/>
              </a:defRPr>
            </a:lvl2pPr>
            <a:lvl3pPr marL="1143000" indent="-228600" defTabSz="917575">
              <a:defRPr sz="2400" i="1">
                <a:solidFill>
                  <a:schemeClr val="tx1"/>
                </a:solidFill>
                <a:latin typeface="Times New Roman" charset="0"/>
                <a:ea typeface="ＭＳ Ｐゴシック" charset="0"/>
              </a:defRPr>
            </a:lvl3pPr>
            <a:lvl4pPr marL="1600200" indent="-228600" defTabSz="917575">
              <a:defRPr sz="2400" i="1">
                <a:solidFill>
                  <a:schemeClr val="tx1"/>
                </a:solidFill>
                <a:latin typeface="Times New Roman" charset="0"/>
                <a:ea typeface="ＭＳ Ｐゴシック" charset="0"/>
              </a:defRPr>
            </a:lvl4pPr>
            <a:lvl5pPr marL="2057400" indent="-228600" defTabSz="917575">
              <a:defRPr sz="2400" i="1">
                <a:solidFill>
                  <a:schemeClr val="tx1"/>
                </a:solidFill>
                <a:latin typeface="Times New Roman" charset="0"/>
                <a:ea typeface="ＭＳ Ｐゴシック" charset="0"/>
              </a:defRPr>
            </a:lvl5pPr>
            <a:lvl6pPr marL="2514600" indent="-228600" defTabSz="917575"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defTabSz="917575"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defTabSz="917575"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defTabSz="917575" eaLnBrk="0" fontAlgn="base" hangingPunct="0">
              <a:spcBef>
                <a:spcPct val="0"/>
              </a:spcBef>
              <a:spcAft>
                <a:spcPct val="0"/>
              </a:spcAft>
              <a:defRPr sz="2400" i="1">
                <a:solidFill>
                  <a:schemeClr val="tx1"/>
                </a:solidFill>
                <a:latin typeface="Times New Roman" charset="0"/>
                <a:ea typeface="ＭＳ Ｐゴシック" charset="0"/>
              </a:defRPr>
            </a:lvl9pPr>
          </a:lstStyle>
          <a:p>
            <a:fld id="{AB3145DD-2F92-414B-A48F-5CDC4C103F4F}" type="slidenum">
              <a:rPr lang="it-IT" sz="1200" i="0">
                <a:solidFill>
                  <a:prstClr val="black"/>
                </a:solidFill>
                <a:latin typeface="Optima Regolare" charset="0"/>
              </a:rPr>
              <a:pPr/>
              <a:t>115</a:t>
            </a:fld>
            <a:endParaRPr lang="it-IT" sz="1200" i="0">
              <a:solidFill>
                <a:prstClr val="black"/>
              </a:solidFill>
              <a:latin typeface="Optima Regolar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25513" y="763588"/>
            <a:ext cx="4986337" cy="3741737"/>
          </a:xfrm>
        </p:spPr>
      </p:sp>
      <p:sp>
        <p:nvSpPr>
          <p:cNvPr id="3" name="Segnaposto note 2"/>
          <p:cNvSpPr>
            <a:spLocks noGrp="1"/>
          </p:cNvSpPr>
          <p:nvPr>
            <p:ph type="body" idx="1"/>
          </p:nvPr>
        </p:nvSpPr>
        <p:spPr/>
        <p:txBody>
          <a:bodyPr>
            <a:normAutofit/>
          </a:bodyPr>
          <a:lstStyle/>
          <a:p>
            <a:r>
              <a:rPr lang="it-IT" sz="1200" b="1" smtClean="0"/>
              <a:t>DECISIONS VERSUS GAMES</a:t>
            </a:r>
          </a:p>
          <a:p>
            <a:endParaRPr lang="it-IT" sz="1200" smtClean="0"/>
          </a:p>
          <a:p>
            <a:r>
              <a:rPr lang="it-IT" sz="1200" smtClean="0"/>
              <a:t>Decision - may have several stages and need a sequential</a:t>
            </a:r>
            <a:r>
              <a:rPr lang="it-IT" sz="1200" baseline="0" smtClean="0"/>
              <a:t> </a:t>
            </a:r>
            <a:r>
              <a:rPr lang="it-IT" sz="1200" smtClean="0"/>
              <a:t>plan of action (strategy), but environment is neutral</a:t>
            </a:r>
          </a:p>
          <a:p>
            <a:endParaRPr lang="it-IT" sz="1200" smtClean="0"/>
          </a:p>
          <a:p>
            <a:r>
              <a:rPr lang="it-IT" sz="1200" smtClean="0"/>
              <a:t>Game -  </a:t>
            </a:r>
            <a:r>
              <a:rPr lang="it-IT" sz="1200" b="0" smtClean="0"/>
              <a:t>interaction with others, who are </a:t>
            </a:r>
            <a:r>
              <a:rPr lang="it-IT" sz="1200" smtClean="0"/>
              <a:t>similarly strategically aware purposive players,</a:t>
            </a:r>
            <a:r>
              <a:rPr lang="it-IT" sz="1200" baseline="0" smtClean="0"/>
              <a:t> </a:t>
            </a:r>
            <a:r>
              <a:rPr lang="it-IT" sz="1200" smtClean="0"/>
              <a:t>whose interests may conflict with yours</a:t>
            </a:r>
          </a:p>
          <a:p>
            <a:endParaRPr lang="it-IT" sz="1200" smtClean="0"/>
          </a:p>
          <a:p>
            <a:r>
              <a:rPr lang="it-IT" sz="1200" smtClean="0"/>
              <a:t>Need at least two "players" to make a game</a:t>
            </a:r>
          </a:p>
          <a:p>
            <a:endParaRPr lang="it-IT" sz="1200" smtClean="0"/>
          </a:p>
          <a:p>
            <a:r>
              <a:rPr lang="it-IT" sz="1200" smtClean="0"/>
              <a:t>Old terminology - decisions called games against "nature"</a:t>
            </a:r>
            <a:endParaRPr kumimoji="0" lang="it-IT" sz="12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endParaRPr lang="it-IT"/>
          </a:p>
        </p:txBody>
      </p:sp>
      <p:sp>
        <p:nvSpPr>
          <p:cNvPr id="4" name="Segnaposto numero diapositiva 3"/>
          <p:cNvSpPr>
            <a:spLocks noGrp="1"/>
          </p:cNvSpPr>
          <p:nvPr>
            <p:ph type="sldNum" sz="quarter" idx="10"/>
          </p:nvPr>
        </p:nvSpPr>
        <p:spPr/>
        <p:txBody>
          <a:bodyPr/>
          <a:lstStyle/>
          <a:p>
            <a:pPr>
              <a:defRPr/>
            </a:pPr>
            <a:fld id="{CEB3F188-DCA8-AE40-A4D5-2B380FA477FD}" type="slidenum">
              <a:rPr lang="it-IT"/>
              <a:pPr>
                <a:defRPr/>
              </a:pPr>
              <a:t>8</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egnaposto immagine diapositiva 1"/>
          <p:cNvSpPr>
            <a:spLocks noGrp="1" noRot="1" noChangeAspect="1"/>
          </p:cNvSpPr>
          <p:nvPr>
            <p:ph type="sldImg"/>
          </p:nvPr>
        </p:nvSpPr>
        <p:spPr>
          <a:ln/>
        </p:spPr>
      </p:sp>
      <p:sp>
        <p:nvSpPr>
          <p:cNvPr id="51203" name="Segnaposto note 2"/>
          <p:cNvSpPr>
            <a:spLocks noGrp="1"/>
          </p:cNvSpPr>
          <p:nvPr>
            <p:ph type="body" idx="1"/>
          </p:nvPr>
        </p:nvSpPr>
        <p:spPr>
          <a:noFill/>
          <a:ln/>
        </p:spPr>
        <p:txBody>
          <a:bodyPr/>
          <a:lstStyle/>
          <a:p>
            <a:endParaRPr lang="it-IT">
              <a:latin typeface="Times New Roman" charset="0"/>
              <a:ea typeface="ＭＳ Ｐゴシック" charset="-128"/>
              <a:cs typeface="ＭＳ Ｐゴシック" charset="-128"/>
            </a:endParaRPr>
          </a:p>
        </p:txBody>
      </p:sp>
      <p:sp>
        <p:nvSpPr>
          <p:cNvPr id="51204" name="Segnaposto numero diapositiva 3"/>
          <p:cNvSpPr>
            <a:spLocks noGrp="1"/>
          </p:cNvSpPr>
          <p:nvPr>
            <p:ph type="sldNum" sz="quarter" idx="5"/>
          </p:nvPr>
        </p:nvSpPr>
        <p:spPr>
          <a:noFill/>
        </p:spPr>
        <p:txBody>
          <a:bodyPr/>
          <a:lstStyle/>
          <a:p>
            <a:fld id="{EFEE9FE8-858B-D246-91D1-61B680B4814B}" type="slidenum">
              <a:rPr lang="it-IT">
                <a:latin typeface="Times New Roman" charset="0"/>
              </a:rPr>
              <a:pPr/>
              <a:t>10</a:t>
            </a:fld>
            <a:endParaRPr lang="it-IT">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egnaposto immagine diapositiva 1"/>
          <p:cNvSpPr>
            <a:spLocks noGrp="1" noRot="1" noChangeAspect="1"/>
          </p:cNvSpPr>
          <p:nvPr>
            <p:ph type="sldImg"/>
          </p:nvPr>
        </p:nvSpPr>
        <p:spPr>
          <a:ln/>
        </p:spPr>
      </p:sp>
      <p:sp>
        <p:nvSpPr>
          <p:cNvPr id="53251" name="Segnaposto note 2"/>
          <p:cNvSpPr>
            <a:spLocks noGrp="1"/>
          </p:cNvSpPr>
          <p:nvPr>
            <p:ph type="body" idx="1"/>
          </p:nvPr>
        </p:nvSpPr>
        <p:spPr>
          <a:noFill/>
          <a:ln/>
        </p:spPr>
        <p:txBody>
          <a:bodyPr/>
          <a:lstStyle/>
          <a:p>
            <a:endParaRPr lang="it-IT">
              <a:latin typeface="Times New Roman" charset="0"/>
              <a:ea typeface="ＭＳ Ｐゴシック" charset="-128"/>
              <a:cs typeface="ＭＳ Ｐゴシック" charset="-128"/>
            </a:endParaRPr>
          </a:p>
        </p:txBody>
      </p:sp>
      <p:sp>
        <p:nvSpPr>
          <p:cNvPr id="53252" name="Segnaposto numero diapositiva 3"/>
          <p:cNvSpPr>
            <a:spLocks noGrp="1"/>
          </p:cNvSpPr>
          <p:nvPr>
            <p:ph type="sldNum" sz="quarter" idx="5"/>
          </p:nvPr>
        </p:nvSpPr>
        <p:spPr>
          <a:noFill/>
        </p:spPr>
        <p:txBody>
          <a:bodyPr/>
          <a:lstStyle/>
          <a:p>
            <a:fld id="{C24ADF08-8BFB-0845-977F-CC862E708B39}" type="slidenum">
              <a:rPr lang="it-IT">
                <a:latin typeface="Times New Roman" charset="0"/>
              </a:rPr>
              <a:pPr/>
              <a:t>11</a:t>
            </a:fld>
            <a:endParaRPr lang="it-IT">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p:cNvSpPr>
            <a:spLocks noGrp="1" noChangeArrowheads="1"/>
          </p:cNvSpPr>
          <p:nvPr>
            <p:ph type="sldNum"/>
          </p:nvPr>
        </p:nvSpPr>
        <p:spPr>
          <a:ln/>
        </p:spPr>
        <p:txBody>
          <a:bodyPr/>
          <a:lstStyle/>
          <a:p>
            <a:pPr>
              <a:buClr>
                <a:srgbClr val="0000FF"/>
              </a:buClr>
            </a:pPr>
            <a:fld id="{98783C5E-EFDA-4457-8350-A79EC7C7EBF2}" type="slidenum">
              <a:rPr lang="it-IT" altLang="it-IT">
                <a:solidFill>
                  <a:prstClr val="black"/>
                </a:solidFill>
              </a:rPr>
              <a:pPr>
                <a:buClr>
                  <a:srgbClr val="0000FF"/>
                </a:buClr>
              </a:pPr>
              <a:t>25</a:t>
            </a:fld>
            <a:endParaRPr lang="it-IT" altLang="it-IT">
              <a:solidFill>
                <a:prstClr val="black"/>
              </a:solidFill>
            </a:endParaRPr>
          </a:p>
        </p:txBody>
      </p:sp>
      <p:sp>
        <p:nvSpPr>
          <p:cNvPr id="21505" name="Text Box 1"/>
          <p:cNvSpPr txBox="1">
            <a:spLocks noChangeArrowheads="1"/>
          </p:cNvSpPr>
          <p:nvPr/>
        </p:nvSpPr>
        <p:spPr bwMode="auto">
          <a:xfrm>
            <a:off x="2930222" y="14835467"/>
            <a:ext cx="2246320" cy="779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9pPr>
          </a:lstStyle>
          <a:p>
            <a:pPr algn="r" defTabSz="457200" fontAlgn="auto">
              <a:lnSpc>
                <a:spcPct val="95000"/>
              </a:lnSpc>
              <a:spcBef>
                <a:spcPts val="0"/>
              </a:spcBef>
              <a:spcAft>
                <a:spcPts val="0"/>
              </a:spcAft>
              <a:buClrTx/>
              <a:buFontTx/>
              <a:buNone/>
            </a:pPr>
            <a:fld id="{EA9107AB-C7F0-4326-A5DF-C1A59AEDDAC9}" type="slidenum">
              <a:rPr lang="it-IT" altLang="it-IT" sz="1400" i="0">
                <a:latin typeface="Times New Roman" pitchFamily="16" charset="0"/>
              </a:rPr>
              <a:pPr algn="r" defTabSz="457200" fontAlgn="auto">
                <a:lnSpc>
                  <a:spcPct val="95000"/>
                </a:lnSpc>
                <a:spcBef>
                  <a:spcPts val="0"/>
                </a:spcBef>
                <a:spcAft>
                  <a:spcPts val="0"/>
                </a:spcAft>
                <a:buClrTx/>
                <a:buFontTx/>
                <a:buNone/>
              </a:pPr>
              <a:t>25</a:t>
            </a:fld>
            <a:endParaRPr lang="it-IT" altLang="it-IT" sz="1400" i="0">
              <a:latin typeface="Times New Roman" pitchFamily="16" charset="0"/>
            </a:endParaRPr>
          </a:p>
        </p:txBody>
      </p:sp>
      <p:sp>
        <p:nvSpPr>
          <p:cNvPr id="21506" name="Rectangle 2"/>
          <p:cNvSpPr txBox="1">
            <a:spLocks noGrp="1" noRot="1" noChangeAspect="1" noChangeArrowheads="1"/>
          </p:cNvSpPr>
          <p:nvPr>
            <p:ph type="sldImg"/>
          </p:nvPr>
        </p:nvSpPr>
        <p:spPr bwMode="auto">
          <a:xfrm>
            <a:off x="0" y="0"/>
            <a:ext cx="1588"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7" name="Rectangle 3"/>
          <p:cNvSpPr txBox="1">
            <a:spLocks noGrp="1" noChangeArrowheads="1"/>
          </p:cNvSpPr>
          <p:nvPr>
            <p:ph type="body" idx="1"/>
          </p:nvPr>
        </p:nvSpPr>
        <p:spPr bwMode="auto">
          <a:xfrm>
            <a:off x="2" y="-2592379"/>
            <a:ext cx="1087" cy="1291552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it-IT" dirty="0" smtClean="0"/>
              <a:t>In this slide we can see a</a:t>
            </a:r>
            <a:r>
              <a:rPr lang="en-US" altLang="it-IT" baseline="0" dirty="0" smtClean="0"/>
              <a:t> toy example. Given a set of apples and their RGB histogram we compute an affinity matrix based on the Euclidean distance between each pair. Distances are converted to a similarity through a Gaussian kernel (see picture). On the right side you can see the Replicator Dynamics in action over the similarity matrix.  As you can see R.D. are able to select the groups.</a:t>
            </a:r>
            <a:endParaRPr lang="it-IT" altLang="it-IT" dirty="0"/>
          </a:p>
        </p:txBody>
      </p:sp>
      <p:sp>
        <p:nvSpPr>
          <p:cNvPr id="21508" name="Text Box 4"/>
          <p:cNvSpPr txBox="1">
            <a:spLocks noChangeArrowheads="1"/>
          </p:cNvSpPr>
          <p:nvPr/>
        </p:nvSpPr>
        <p:spPr bwMode="auto">
          <a:xfrm>
            <a:off x="2" y="0"/>
            <a:ext cx="1087" cy="2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9pPr>
          </a:lstStyle>
          <a:p>
            <a:pPr algn="l" defTabSz="457200" fontAlgn="auto">
              <a:spcBef>
                <a:spcPts val="0"/>
              </a:spcBef>
              <a:spcAft>
                <a:spcPts val="0"/>
              </a:spcAft>
              <a:buClrTx/>
              <a:buFontTx/>
              <a:buNone/>
            </a:pPr>
            <a:fld id="{9BA7958A-F30B-45C7-9CCE-E12A9FF8296B}" type="slidenum">
              <a:rPr lang="it-IT" altLang="it-IT" sz="1400" i="0"/>
              <a:pPr algn="l" defTabSz="457200" fontAlgn="auto">
                <a:spcBef>
                  <a:spcPts val="0"/>
                </a:spcBef>
                <a:spcAft>
                  <a:spcPts val="0"/>
                </a:spcAft>
                <a:buClrTx/>
                <a:buFontTx/>
                <a:buNone/>
              </a:pPr>
              <a:t>25</a:t>
            </a:fld>
            <a:endParaRPr lang="it-IT" altLang="it-IT" sz="1400" i="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6118D1C4-79B6-5346-A27F-F77A6EA1243F}" type="slidenum">
              <a:rPr lang="it-IT"/>
              <a:pPr>
                <a:defRPr/>
              </a:pPr>
              <a:t>51</a:t>
            </a:fld>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pPr>
              <a:defRPr/>
            </a:pPr>
            <a:fld id="{6118D1C4-79B6-5346-A27F-F77A6EA1243F}" type="slidenum">
              <a:rPr lang="it-IT"/>
              <a:pPr>
                <a:defRPr/>
              </a:pPr>
              <a:t>52</a:t>
            </a:fld>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sz="1200" kern="1200" baseline="0" smtClean="0">
                <a:solidFill>
                  <a:schemeClr val="tx1"/>
                </a:solidFill>
                <a:latin typeface="Times New Roman" pitchFamily="-108" charset="0"/>
                <a:ea typeface="ＭＳ Ｐゴシック" pitchFamily="-108" charset="-128"/>
                <a:cs typeface="ＭＳ Ｐゴシック" pitchFamily="-108" charset="-128"/>
              </a:rPr>
              <a:t>We randomly generated a few lines (in our experiments, from 2 to 4) in the 5D hypercube and then added from 0 to 40 clutter points uniformly drawn from the hypercube</a:t>
            </a:r>
          </a:p>
          <a:p>
            <a:r>
              <a:rPr lang="it-IT" sz="1200" kern="1200" baseline="0" smtClean="0">
                <a:solidFill>
                  <a:schemeClr val="tx1"/>
                </a:solidFill>
                <a:latin typeface="Times New Roman" pitchFamily="-108" charset="0"/>
                <a:ea typeface="ＭＳ Ｐゴシック" pitchFamily="-108" charset="-128"/>
                <a:cs typeface="ＭＳ Ｐゴシック" pitchFamily="-108" charset="-128"/>
              </a:rPr>
              <a:t>In order to make the setting more realistic, we also slightly perturbed the original lines using a local Gaussian noise with standard deviation</a:t>
            </a:r>
          </a:p>
          <a:p>
            <a:r>
              <a:rPr lang="it-IT" sz="1200" kern="1200" baseline="0" smtClean="0">
                <a:solidFill>
                  <a:schemeClr val="tx1"/>
                </a:solidFill>
                <a:latin typeface="Times New Roman" pitchFamily="-108" charset="0"/>
                <a:ea typeface="ＭＳ Ｐゴシック" pitchFamily="-108" charset="-128"/>
                <a:cs typeface="ＭＳ Ｐゴシック" pitchFamily="-108" charset="-128"/>
              </a:rPr>
              <a:t>0.01.</a:t>
            </a:r>
          </a:p>
          <a:p>
            <a:r>
              <a:rPr lang="it-IT" sz="1200" kern="1200" baseline="0" smtClean="0">
                <a:solidFill>
                  <a:schemeClr val="tx1"/>
                </a:solidFill>
                <a:latin typeface="Times New Roman" pitchFamily="-108" charset="0"/>
                <a:ea typeface="ＭＳ Ｐゴシック" pitchFamily="-108" charset="-128"/>
                <a:cs typeface="ＭＳ Ｐゴシック" pitchFamily="-108" charset="-128"/>
              </a:rPr>
              <a:t>As in the previous set of experiments, each generated line consisted of 20 points.</a:t>
            </a:r>
            <a:endParaRPr lang="it-IT"/>
          </a:p>
        </p:txBody>
      </p:sp>
      <p:sp>
        <p:nvSpPr>
          <p:cNvPr id="4" name="Segnaposto numero diapositiva 3"/>
          <p:cNvSpPr>
            <a:spLocks noGrp="1"/>
          </p:cNvSpPr>
          <p:nvPr>
            <p:ph type="sldNum" sz="quarter" idx="10"/>
          </p:nvPr>
        </p:nvSpPr>
        <p:spPr/>
        <p:txBody>
          <a:bodyPr/>
          <a:lstStyle/>
          <a:p>
            <a:pPr>
              <a:defRPr/>
            </a:pPr>
            <a:fld id="{6118D1C4-79B6-5346-A27F-F77A6EA1243F}" type="slidenum">
              <a:rPr lang="it-IT"/>
              <a:pPr>
                <a:defRPr/>
              </a:pPr>
              <a:t>53</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stile</a:t>
            </a:r>
            <a:endParaRPr lang="it-IT"/>
          </a:p>
        </p:txBody>
      </p:sp>
      <p:sp>
        <p:nvSpPr>
          <p:cNvPr id="3" name="Segnaposto contenuto 2"/>
          <p:cNvSpPr>
            <a:spLocks noGrp="1"/>
          </p:cNvSpPr>
          <p:nvPr>
            <p:ph idx="1"/>
          </p:nvPr>
        </p:nvSpPr>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cSld>
  <p:clrMapOvr>
    <a:masterClrMapping/>
  </p:clrMapOvr>
  <p:transition xmlns:p14="http://schemas.microsoft.com/office/powerpoint/2010/mai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Diapositiva titolo">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066800" cy="6858000"/>
          </a:xfrm>
          <a:prstGeom prst="rect">
            <a:avLst/>
          </a:prstGeom>
          <a:solidFill>
            <a:srgbClr val="800000"/>
          </a:solidFill>
          <a:ln w="9525">
            <a:noFill/>
            <a:miter lim="800000"/>
            <a:headEnd/>
            <a:tailEnd/>
          </a:ln>
          <a:effectLst/>
        </p:spPr>
        <p:txBody>
          <a:bodyPr wrap="none" anchor="ctr">
            <a:prstTxWarp prst="textNoShape">
              <a:avLst/>
            </a:prstTxWarp>
          </a:bodyPr>
          <a:lstStyle/>
          <a:p>
            <a:pPr>
              <a:buFont typeface="Wingdings" pitchFamily="-108" charset="2"/>
              <a:buNone/>
              <a:defRPr/>
            </a:pPr>
            <a:endParaRPr lang="it-IT">
              <a:latin typeface="Times New Roman" pitchFamily="-108" charset="0"/>
            </a:endParaRPr>
          </a:p>
        </p:txBody>
      </p:sp>
      <p:graphicFrame>
        <p:nvGraphicFramePr>
          <p:cNvPr id="5" name="Object 2"/>
          <p:cNvGraphicFramePr>
            <a:graphicFrameLocks noChangeAspect="1"/>
          </p:cNvGraphicFramePr>
          <p:nvPr/>
        </p:nvGraphicFramePr>
        <p:xfrm>
          <a:off x="0" y="76200"/>
          <a:ext cx="1062038" cy="1600200"/>
        </p:xfrm>
        <a:graphic>
          <a:graphicData uri="http://schemas.openxmlformats.org/presentationml/2006/ole">
            <mc:AlternateContent xmlns:mc="http://schemas.openxmlformats.org/markup-compatibility/2006">
              <mc:Choice xmlns:v="urn:schemas-microsoft-com:vml" Requires="v">
                <p:oleObj spid="_x0000_s100436" name="Fotografia Photo Editor" r:id="rId3" imgW="13485714" imgH="24285714" progId="">
                  <p:embed/>
                </p:oleObj>
              </mc:Choice>
              <mc:Fallback>
                <p:oleObj name="Fotografia Photo Editor" r:id="rId3" imgW="13485714" imgH="24285714" progId="">
                  <p:embed/>
                  <p:pic>
                    <p:nvPicPr>
                      <p:cNvPr id="0" name="Picture 2"/>
                      <p:cNvPicPr>
                        <a:picLocks noChangeAspect="1" noChangeArrowheads="1"/>
                      </p:cNvPicPr>
                      <p:nvPr/>
                    </p:nvPicPr>
                    <p:blipFill>
                      <a:blip r:embed="rId4">
                        <a:lum bright="100000"/>
                        <a:extLst>
                          <a:ext uri="{28A0092B-C50C-407E-A947-70E740481C1C}">
                            <a14:useLocalDpi xmlns:a14="http://schemas.microsoft.com/office/drawing/2010/main" val="0"/>
                          </a:ext>
                        </a:extLst>
                      </a:blip>
                      <a:srcRect b="16306"/>
                      <a:stretch>
                        <a:fillRect/>
                      </a:stretch>
                    </p:blipFill>
                    <p:spPr bwMode="auto">
                      <a:xfrm>
                        <a:off x="0" y="76200"/>
                        <a:ext cx="106203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55" name="Rectangle 3"/>
          <p:cNvSpPr>
            <a:spLocks noGrp="1" noChangeArrowheads="1"/>
          </p:cNvSpPr>
          <p:nvPr>
            <p:ph type="ctrTitle"/>
          </p:nvPr>
        </p:nvSpPr>
        <p:spPr>
          <a:xfrm>
            <a:off x="1447800" y="2286000"/>
            <a:ext cx="7010400" cy="1143000"/>
          </a:xfrm>
        </p:spPr>
        <p:txBody>
          <a:bodyPr/>
          <a:lstStyle>
            <a:lvl1pPr>
              <a:defRPr/>
            </a:lvl1pPr>
          </a:lstStyle>
          <a:p>
            <a:r>
              <a:rPr lang="it-IT"/>
              <a:t>Fare clic per modificare lo stile del titolo dello schema</a:t>
            </a:r>
          </a:p>
        </p:txBody>
      </p:sp>
      <p:sp>
        <p:nvSpPr>
          <p:cNvPr id="49156" name="Rectangle 4"/>
          <p:cNvSpPr>
            <a:spLocks noGrp="1" noChangeArrowheads="1"/>
          </p:cNvSpPr>
          <p:nvPr>
            <p:ph type="subTitle" idx="1"/>
          </p:nvPr>
        </p:nvSpPr>
        <p:spPr>
          <a:xfrm>
            <a:off x="2362200" y="3886200"/>
            <a:ext cx="5410200" cy="1752600"/>
          </a:xfrm>
        </p:spPr>
        <p:txBody>
          <a:bodyPr/>
          <a:lstStyle>
            <a:lvl1pPr marL="0" indent="0" algn="ctr">
              <a:buFont typeface="Wingdings" pitchFamily="-108" charset="2"/>
              <a:buNone/>
              <a:defRPr/>
            </a:lvl1pPr>
          </a:lstStyle>
          <a:p>
            <a:r>
              <a:rPr lang="it-IT"/>
              <a:t>Fare clic per modificare lo stile del sottotitolo dello schema</a:t>
            </a:r>
          </a:p>
        </p:txBody>
      </p:sp>
    </p:spTree>
  </p:cSld>
  <p:clrMapOvr>
    <a:masterClrMapping/>
  </p:clrMapOvr>
  <p:transition xmlns:p14="http://schemas.microsoft.com/office/powerpoint/2010/mai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Tree>
  </p:cSld>
  <p:clrMapOvr>
    <a:masterClrMapping/>
  </p:clrMapOvr>
  <p:transition xmlns:p14="http://schemas.microsoft.com/office/powerpoint/2010/mai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buClr>
                <a:srgbClr val="9454C3"/>
              </a:buClr>
            </a:pPr>
            <a:fld id="{C5922D13-2410-4BE0-A287-732A10102074}" type="datetimeFigureOut">
              <a:rPr lang="it-IT" smtClean="0">
                <a:solidFill>
                  <a:prstClr val="black">
                    <a:tint val="75000"/>
                  </a:prstClr>
                </a:solidFill>
              </a:rPr>
              <a:pPr>
                <a:buClr>
                  <a:srgbClr val="9454C3"/>
                </a:buClr>
              </a:pPr>
              <a:t>01/11/17</a:t>
            </a:fld>
            <a:endParaRPr lang="it-IT">
              <a:solidFill>
                <a:prstClr val="black">
                  <a:tint val="75000"/>
                </a:prstClr>
              </a:solidFill>
            </a:endParaRPr>
          </a:p>
        </p:txBody>
      </p:sp>
      <p:sp>
        <p:nvSpPr>
          <p:cNvPr id="3" name="Footer Placeholder 2"/>
          <p:cNvSpPr>
            <a:spLocks noGrp="1"/>
          </p:cNvSpPr>
          <p:nvPr>
            <p:ph type="ftr" sz="quarter" idx="11"/>
          </p:nvPr>
        </p:nvSpPr>
        <p:spPr/>
        <p:txBody>
          <a:bodyPr/>
          <a:lstStyle/>
          <a:p>
            <a:pPr>
              <a:buClr>
                <a:srgbClr val="9454C3"/>
              </a:buClr>
            </a:pPr>
            <a:endParaRPr lang="it-IT">
              <a:solidFill>
                <a:prstClr val="black">
                  <a:tint val="75000"/>
                </a:prstClr>
              </a:solidFill>
            </a:endParaRPr>
          </a:p>
        </p:txBody>
      </p:sp>
      <p:sp>
        <p:nvSpPr>
          <p:cNvPr id="4" name="Slide Number Placeholder 3"/>
          <p:cNvSpPr>
            <a:spLocks noGrp="1"/>
          </p:cNvSpPr>
          <p:nvPr>
            <p:ph type="sldNum" sz="quarter" idx="12"/>
          </p:nvPr>
        </p:nvSpPr>
        <p:spPr/>
        <p:txBody>
          <a:bodyPr/>
          <a:lstStyle/>
          <a:p>
            <a:pPr>
              <a:buClr>
                <a:srgbClr val="9454C3"/>
              </a:buClr>
            </a:pPr>
            <a:fld id="{898565E8-DD95-4AC9-8F2F-E03B194447E4}" type="slidenum">
              <a:rPr lang="it-IT" smtClean="0">
                <a:solidFill>
                  <a:prstClr val="black">
                    <a:tint val="75000"/>
                  </a:prstClr>
                </a:solidFill>
              </a:rPr>
              <a:pPr>
                <a:buClr>
                  <a:srgbClr val="9454C3"/>
                </a:buClr>
              </a:pPr>
              <a:t>‹n.›</a:t>
            </a:fld>
            <a:endParaRPr lang="it-IT">
              <a:solidFill>
                <a:prstClr val="black">
                  <a:tint val="75000"/>
                </a:prstClr>
              </a:solidFill>
            </a:endParaRPr>
          </a:p>
        </p:txBody>
      </p:sp>
    </p:spTree>
    <p:extLst>
      <p:ext uri="{BB962C8B-B14F-4D97-AF65-F5344CB8AC3E}">
        <p14:creationId xmlns:p14="http://schemas.microsoft.com/office/powerpoint/2010/main" val="3501809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14288"/>
            <a:ext cx="1066800" cy="6858000"/>
          </a:xfrm>
          <a:prstGeom prst="rect">
            <a:avLst/>
          </a:prstGeom>
          <a:solidFill>
            <a:srgbClr val="980000"/>
          </a:solidFill>
          <a:ln w="9525">
            <a:noFill/>
            <a:miter lim="800000"/>
            <a:headEnd/>
            <a:tailEnd/>
          </a:ln>
          <a:effectLst/>
        </p:spPr>
        <p:txBody>
          <a:bodyPr wrap="none" anchor="ctr">
            <a:prstTxWarp prst="textNoShape">
              <a:avLst/>
            </a:prstTxWarp>
          </a:bodyPr>
          <a:lstStyle/>
          <a:p>
            <a:pPr>
              <a:buClr>
                <a:srgbClr val="CCCCFF"/>
              </a:buClr>
              <a:buFont typeface="Wingdings" pitchFamily="-108" charset="2"/>
              <a:buNone/>
              <a:defRPr/>
            </a:pPr>
            <a:endParaRPr lang="it-IT">
              <a:solidFill>
                <a:srgbClr val="000000"/>
              </a:solidFill>
              <a:latin typeface="Times New Roman" pitchFamily="-108" charset="0"/>
            </a:endParaRPr>
          </a:p>
        </p:txBody>
      </p:sp>
      <p:sp>
        <p:nvSpPr>
          <p:cNvPr id="13315" name="Rectangle 3"/>
          <p:cNvSpPr>
            <a:spLocks noGrp="1" noChangeArrowheads="1"/>
          </p:cNvSpPr>
          <p:nvPr>
            <p:ph type="title"/>
          </p:nvPr>
        </p:nvSpPr>
        <p:spPr bwMode="auto">
          <a:xfrm>
            <a:off x="1600200" y="304800"/>
            <a:ext cx="7010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it-IT"/>
              <a:t>Fare clic per modificare lo stile del titolo dello schema</a:t>
            </a:r>
          </a:p>
        </p:txBody>
      </p:sp>
      <p:sp>
        <p:nvSpPr>
          <p:cNvPr id="13316" name="Rectangle 4"/>
          <p:cNvSpPr>
            <a:spLocks noGrp="1" noChangeArrowheads="1"/>
          </p:cNvSpPr>
          <p:nvPr>
            <p:ph type="body" idx="1"/>
          </p:nvPr>
        </p:nvSpPr>
        <p:spPr bwMode="auto">
          <a:xfrm>
            <a:off x="1295400" y="1981200"/>
            <a:ext cx="7391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8134" name="Line 6"/>
          <p:cNvSpPr>
            <a:spLocks noChangeShapeType="1"/>
          </p:cNvSpPr>
          <p:nvPr/>
        </p:nvSpPr>
        <p:spPr bwMode="auto">
          <a:xfrm>
            <a:off x="0" y="1447800"/>
            <a:ext cx="9144000" cy="0"/>
          </a:xfrm>
          <a:prstGeom prst="line">
            <a:avLst/>
          </a:prstGeom>
          <a:noFill/>
          <a:ln w="12700">
            <a:solidFill>
              <a:srgbClr val="800000"/>
            </a:solidFill>
            <a:round/>
            <a:headEnd/>
            <a:tailEnd/>
          </a:ln>
          <a:effectLst/>
        </p:spPr>
        <p:txBody>
          <a:bodyPr>
            <a:prstTxWarp prst="textNoShape">
              <a:avLst/>
            </a:prstTxWarp>
          </a:bodyPr>
          <a:lstStyle/>
          <a:p>
            <a:pPr>
              <a:buClr>
                <a:srgbClr val="CCCCFF"/>
              </a:buClr>
              <a:buFont typeface="Wingdings" pitchFamily="-108" charset="2"/>
              <a:buNone/>
              <a:defRPr/>
            </a:pPr>
            <a:endParaRPr lang="it-IT">
              <a:solidFill>
                <a:srgbClr val="000000"/>
              </a:solidFill>
              <a:latin typeface="Times New Roman" pitchFamily="-108" charset="0"/>
            </a:endParaRPr>
          </a:p>
        </p:txBody>
      </p:sp>
      <p:pic>
        <p:nvPicPr>
          <p:cNvPr id="13318" name="Picture 7" descr="foscari"/>
          <p:cNvPicPr>
            <a:picLocks noChangeAspect="1" noChangeArrowheads="1"/>
          </p:cNvPicPr>
          <p:nvPr/>
        </p:nvPicPr>
        <p:blipFill>
          <a:blip r:embed="rId5"/>
          <a:srcRect l="6416" r="52356"/>
          <a:stretch>
            <a:fillRect/>
          </a:stretch>
        </p:blipFill>
        <p:spPr bwMode="auto">
          <a:xfrm>
            <a:off x="0" y="1588"/>
            <a:ext cx="1042988" cy="979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1" r:id="rId1"/>
    <p:sldLayoutId id="2147483763" r:id="rId2"/>
    <p:sldLayoutId id="2147483764" r:id="rId3"/>
  </p:sldLayoutIdLst>
  <p:transition xmlns:p14="http://schemas.microsoft.com/office/powerpoint/2010/main">
    <p:dissolve/>
  </p:transition>
  <p:txStyles>
    <p:titleStyle>
      <a:lvl1pPr algn="ctr" rtl="0" eaLnBrk="0" fontAlgn="base" hangingPunct="0">
        <a:spcBef>
          <a:spcPct val="0"/>
        </a:spcBef>
        <a:spcAft>
          <a:spcPct val="0"/>
        </a:spcAft>
        <a:defRPr sz="3000" b="1">
          <a:solidFill>
            <a:srgbClr val="FF0000"/>
          </a:solidFill>
          <a:latin typeface="+mj-lt"/>
          <a:ea typeface="ＭＳ Ｐゴシック" pitchFamily="-108" charset="-128"/>
          <a:cs typeface="ＭＳ Ｐゴシック" pitchFamily="-108" charset="-128"/>
        </a:defRPr>
      </a:lvl1pPr>
      <a:lvl2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2pPr>
      <a:lvl3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3pPr>
      <a:lvl4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4pPr>
      <a:lvl5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5pPr>
      <a:lvl6pPr marL="457200" algn="ctr" rtl="0" fontAlgn="base">
        <a:spcBef>
          <a:spcPct val="0"/>
        </a:spcBef>
        <a:spcAft>
          <a:spcPct val="0"/>
        </a:spcAft>
        <a:defRPr sz="3000" b="1">
          <a:solidFill>
            <a:srgbClr val="FF0000"/>
          </a:solidFill>
          <a:latin typeface="Arial" pitchFamily="-108" charset="0"/>
        </a:defRPr>
      </a:lvl6pPr>
      <a:lvl7pPr marL="914400" algn="ctr" rtl="0" fontAlgn="base">
        <a:spcBef>
          <a:spcPct val="0"/>
        </a:spcBef>
        <a:spcAft>
          <a:spcPct val="0"/>
        </a:spcAft>
        <a:defRPr sz="3000" b="1">
          <a:solidFill>
            <a:srgbClr val="FF0000"/>
          </a:solidFill>
          <a:latin typeface="Arial" pitchFamily="-108" charset="0"/>
        </a:defRPr>
      </a:lvl7pPr>
      <a:lvl8pPr marL="1371600" algn="ctr" rtl="0" fontAlgn="base">
        <a:spcBef>
          <a:spcPct val="0"/>
        </a:spcBef>
        <a:spcAft>
          <a:spcPct val="0"/>
        </a:spcAft>
        <a:defRPr sz="3000" b="1">
          <a:solidFill>
            <a:srgbClr val="FF0000"/>
          </a:solidFill>
          <a:latin typeface="Arial" pitchFamily="-108" charset="0"/>
        </a:defRPr>
      </a:lvl8pPr>
      <a:lvl9pPr marL="1828800" algn="ctr" rtl="0" fontAlgn="base">
        <a:spcBef>
          <a:spcPct val="0"/>
        </a:spcBef>
        <a:spcAft>
          <a:spcPct val="0"/>
        </a:spcAft>
        <a:defRPr sz="3000" b="1">
          <a:solidFill>
            <a:srgbClr val="FF0000"/>
          </a:solidFill>
          <a:latin typeface="Arial" pitchFamily="-108" charset="0"/>
        </a:defRPr>
      </a:lvl9pPr>
    </p:titleStyle>
    <p:bodyStyle>
      <a:lvl1pPr marL="342900" indent="-342900" algn="l" rtl="0" eaLnBrk="0" fontAlgn="base" hangingPunct="0">
        <a:spcBef>
          <a:spcPct val="20000"/>
        </a:spcBef>
        <a:spcAft>
          <a:spcPct val="0"/>
        </a:spcAft>
        <a:buFont typeface="Wingdings" charset="2"/>
        <a:buChar char="§"/>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buClrTx/>
              <a:buFontTx/>
              <a:buNone/>
            </a:pPr>
            <a:fld id="{875B9E96-44BF-4249-8390-1B3A8042AA31}" type="datetimeFigureOut">
              <a:rPr lang="en-US" i="0">
                <a:solidFill>
                  <a:prstClr val="black">
                    <a:tint val="75000"/>
                  </a:prstClr>
                </a:solidFill>
                <a:latin typeface="Calibri"/>
              </a:rPr>
              <a:pPr defTabSz="457200" fontAlgn="auto">
                <a:spcBef>
                  <a:spcPts val="0"/>
                </a:spcBef>
                <a:spcAft>
                  <a:spcPts val="0"/>
                </a:spcAft>
                <a:buClrTx/>
                <a:buFontTx/>
                <a:buNone/>
              </a:pPr>
              <a:t>01/11/17</a:t>
            </a:fld>
            <a:endParaRPr lang="it-IT" i="0">
              <a:solidFill>
                <a:prstClr val="black">
                  <a:tint val="75000"/>
                </a:prstClr>
              </a:solidFill>
              <a:latin typeface="Calibri"/>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buClrTx/>
              <a:buFontTx/>
              <a:buNone/>
            </a:pPr>
            <a:endParaRPr lang="it-IT" i="0">
              <a:solidFill>
                <a:prstClr val="black">
                  <a:tint val="75000"/>
                </a:prstClr>
              </a:solidFill>
              <a:latin typeface="Calibri"/>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buClrTx/>
              <a:buFontTx/>
              <a:buNone/>
            </a:pPr>
            <a:fld id="{087891D6-CE1B-B54B-9441-4075FB765E7C}" type="slidenum">
              <a:rPr i="0">
                <a:solidFill>
                  <a:prstClr val="black">
                    <a:tint val="75000"/>
                  </a:prstClr>
                </a:solidFill>
                <a:latin typeface="Calibri"/>
              </a:rPr>
              <a:pPr defTabSz="457200" fontAlgn="auto">
                <a:spcBef>
                  <a:spcPts val="0"/>
                </a:spcBef>
                <a:spcAft>
                  <a:spcPts val="0"/>
                </a:spcAft>
                <a:buClrTx/>
                <a:buFontTx/>
                <a:buNone/>
              </a:pPr>
              <a:t>‹n.›</a:t>
            </a:fld>
            <a:endParaRPr lang="it-IT" i="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76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11.emf"/><Relationship Id="rId6" Type="http://schemas.openxmlformats.org/officeDocument/2006/relationships/image" Target="../media/image12.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 Id="rId3" Type="http://schemas.openxmlformats.org/officeDocument/2006/relationships/image" Target="../media/image1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 Id="rId3" Type="http://schemas.openxmlformats.org/officeDocument/2006/relationships/image" Target="../media/image1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 Id="rId3" Type="http://schemas.openxmlformats.org/officeDocument/2006/relationships/image" Target="../media/image1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 Id="rId3" Type="http://schemas.openxmlformats.org/officeDocument/2006/relationships/image" Target="../media/image1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8.png"/><Relationship Id="rId3" Type="http://schemas.openxmlformats.org/officeDocument/2006/relationships/image" Target="../media/image1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71.png"/></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17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3.bin"/><Relationship Id="rId5" Type="http://schemas.openxmlformats.org/officeDocument/2006/relationships/image" Target="../media/image13.emf"/><Relationship Id="rId6" Type="http://schemas.openxmlformats.org/officeDocument/2006/relationships/oleObject" Target="../embeddings/oleObject4.bin"/><Relationship Id="rId7" Type="http://schemas.openxmlformats.org/officeDocument/2006/relationships/image" Target="../media/image1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8.emf"/><Relationship Id="rId5" Type="http://schemas.openxmlformats.org/officeDocument/2006/relationships/oleObject" Target="../embeddings/oleObject6.bin"/><Relationship Id="rId6" Type="http://schemas.openxmlformats.org/officeDocument/2006/relationships/image" Target="../media/image1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0.emf"/><Relationship Id="rId5" Type="http://schemas.openxmlformats.org/officeDocument/2006/relationships/oleObject" Target="../embeddings/oleObject8.bin"/><Relationship Id="rId6"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4.emf"/><Relationship Id="rId5" Type="http://schemas.openxmlformats.org/officeDocument/2006/relationships/oleObject" Target="../embeddings/oleObject10.bin"/><Relationship Id="rId6" Type="http://schemas.openxmlformats.org/officeDocument/2006/relationships/image" Target="../media/image2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6.emf"/><Relationship Id="rId5" Type="http://schemas.openxmlformats.org/officeDocument/2006/relationships/image" Target="../media/image27.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image" Target="../media/image34.png"/><Relationship Id="rId20" Type="http://schemas.openxmlformats.org/officeDocument/2006/relationships/image" Target="../media/image45.jpeg"/><Relationship Id="rId21" Type="http://schemas.openxmlformats.org/officeDocument/2006/relationships/image" Target="../media/image46.jpeg"/><Relationship Id="rId22" Type="http://schemas.openxmlformats.org/officeDocument/2006/relationships/image" Target="../media/image47.jpeg"/><Relationship Id="rId23" Type="http://schemas.openxmlformats.org/officeDocument/2006/relationships/image" Target="../media/image48.jpeg"/><Relationship Id="rId24" Type="http://schemas.openxmlformats.org/officeDocument/2006/relationships/image" Target="../media/image49.jpeg"/><Relationship Id="rId25" Type="http://schemas.openxmlformats.org/officeDocument/2006/relationships/image" Target="../media/image50.jpeg"/><Relationship Id="rId10" Type="http://schemas.openxmlformats.org/officeDocument/2006/relationships/image" Target="../media/image35.png"/><Relationship Id="rId11" Type="http://schemas.openxmlformats.org/officeDocument/2006/relationships/image" Target="../media/image36.gif"/><Relationship Id="rId12" Type="http://schemas.openxmlformats.org/officeDocument/2006/relationships/image" Target="../media/image37.jpeg"/><Relationship Id="rId13" Type="http://schemas.openxmlformats.org/officeDocument/2006/relationships/image" Target="../media/image38.jpeg"/><Relationship Id="rId14" Type="http://schemas.openxmlformats.org/officeDocument/2006/relationships/image" Target="../media/image39.jpeg"/><Relationship Id="rId15" Type="http://schemas.openxmlformats.org/officeDocument/2006/relationships/image" Target="../media/image40.jpeg"/><Relationship Id="rId16" Type="http://schemas.openxmlformats.org/officeDocument/2006/relationships/image" Target="../media/image41.jpeg"/><Relationship Id="rId17" Type="http://schemas.openxmlformats.org/officeDocument/2006/relationships/image" Target="../media/image42.jpeg"/><Relationship Id="rId18" Type="http://schemas.openxmlformats.org/officeDocument/2006/relationships/image" Target="../media/image43.png"/><Relationship Id="rId19" Type="http://schemas.openxmlformats.org/officeDocument/2006/relationships/image" Target="../media/image44.jpe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eg"/><Relationship Id="rId8"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 Id="rId3" Type="http://schemas.openxmlformats.org/officeDocument/2006/relationships/image" Target="../media/image1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27.emf"/><Relationship Id="rId5" Type="http://schemas.openxmlformats.org/officeDocument/2006/relationships/oleObject" Target="../embeddings/oleObject13.bin"/><Relationship Id="rId6" Type="http://schemas.openxmlformats.org/officeDocument/2006/relationships/image" Target="../media/image128.emf"/><Relationship Id="rId7" Type="http://schemas.openxmlformats.org/officeDocument/2006/relationships/oleObject" Target="../embeddings/Microsoft_Equation1.bin"/><Relationship Id="rId8" Type="http://schemas.openxmlformats.org/officeDocument/2006/relationships/image" Target="../media/image12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13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oleObject" Target="../embeddings/oleObject14.bin"/><Relationship Id="rId5" Type="http://schemas.openxmlformats.org/officeDocument/2006/relationships/image" Target="../media/image131.emf"/><Relationship Id="rId6" Type="http://schemas.openxmlformats.org/officeDocument/2006/relationships/oleObject" Target="../embeddings/Microsoft_Equation3.bin"/><Relationship Id="rId7" Type="http://schemas.openxmlformats.org/officeDocument/2006/relationships/image" Target="../media/image132.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Microsoft_Equation4.bin"/><Relationship Id="rId4" Type="http://schemas.openxmlformats.org/officeDocument/2006/relationships/image" Target="../media/image134.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38.emf"/><Relationship Id="rId4" Type="http://schemas.openxmlformats.org/officeDocument/2006/relationships/image" Target="../media/image139.emf"/><Relationship Id="rId1" Type="http://schemas.openxmlformats.org/officeDocument/2006/relationships/slideLayout" Target="../slideLayouts/slideLayout2.xml"/><Relationship Id="rId2" Type="http://schemas.openxmlformats.org/officeDocument/2006/relationships/image" Target="../media/image13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 Id="rId3" Type="http://schemas.openxmlformats.org/officeDocument/2006/relationships/image" Target="../media/image1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7.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 Id="rId3" Type="http://schemas.openxmlformats.org/officeDocument/2006/relationships/image" Target="../media/image156.png"/></Relationships>
</file>

<file path=ppt/slides/_rels/slide98.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1" Type="http://schemas.openxmlformats.org/officeDocument/2006/relationships/slideLayout" Target="../slideLayouts/slideLayout3.xml"/><Relationship Id="rId2" Type="http://schemas.openxmlformats.org/officeDocument/2006/relationships/image" Target="../media/image15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27000"/>
          </a:blip>
          <a:srcRect/>
          <a:stretch>
            <a:fillRect/>
          </a:stretch>
        </a:blipFill>
        <a:effectLst/>
      </p:bgPr>
    </p:bg>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xfrm>
            <a:off x="0" y="1124744"/>
            <a:ext cx="9144000" cy="4267200"/>
          </a:xfrm>
          <a:effectLst>
            <a:outerShdw blurRad="50800" dist="38100" dir="2700000">
              <a:srgbClr val="000000">
                <a:alpha val="43000"/>
              </a:srgbClr>
            </a:outerShdw>
          </a:effectLst>
        </p:spPr>
        <p:txBody>
          <a:bodyPr/>
          <a:lstStyle/>
          <a:p>
            <a:pPr algn="ctr" eaLnBrk="1" hangingPunct="1">
              <a:spcBef>
                <a:spcPct val="50000"/>
              </a:spcBef>
              <a:buFontTx/>
              <a:buNone/>
              <a:defRPr/>
            </a:pPr>
            <a:r>
              <a:rPr lang="en-GB" sz="4000" b="1" dirty="0">
                <a:solidFill>
                  <a:schemeClr val="accent2"/>
                </a:solidFill>
                <a:effectLst>
                  <a:outerShdw blurRad="50800" dist="38100" dir="2700000">
                    <a:srgbClr val="000000">
                      <a:alpha val="43000"/>
                    </a:srgbClr>
                  </a:outerShdw>
                </a:effectLst>
                <a:latin typeface="Optima"/>
                <a:ea typeface="+mn-ea"/>
                <a:cs typeface="Optima"/>
              </a:rPr>
              <a:t>Game-Theoretic Methods in</a:t>
            </a:r>
          </a:p>
          <a:p>
            <a:pPr algn="ctr" eaLnBrk="1" hangingPunct="1">
              <a:spcBef>
                <a:spcPct val="50000"/>
              </a:spcBef>
              <a:buFontTx/>
              <a:buNone/>
              <a:defRPr/>
            </a:pPr>
            <a:r>
              <a:rPr lang="en-GB" sz="4000" b="1" dirty="0">
                <a:solidFill>
                  <a:schemeClr val="accent2"/>
                </a:solidFill>
                <a:effectLst>
                  <a:outerShdw blurRad="50800" dist="38100" dir="2700000">
                    <a:srgbClr val="000000">
                      <a:alpha val="43000"/>
                    </a:srgbClr>
                  </a:outerShdw>
                </a:effectLst>
                <a:latin typeface="Optima"/>
                <a:ea typeface="+mn-ea"/>
                <a:cs typeface="Optima"/>
              </a:rPr>
              <a:t>Machine Learning</a:t>
            </a:r>
            <a:endParaRPr lang="en-GB" sz="4000" b="1" dirty="0">
              <a:solidFill>
                <a:schemeClr val="accent2"/>
              </a:solidFill>
              <a:effectLst>
                <a:outerShdw blurRad="50800" dist="38100" dir="2700000">
                  <a:srgbClr val="000000">
                    <a:alpha val="43000"/>
                  </a:srgbClr>
                </a:outerShdw>
              </a:effectLst>
              <a:latin typeface="Optima"/>
              <a:ea typeface="+mn-ea"/>
              <a:cs typeface="Optima"/>
            </a:endParaRPr>
          </a:p>
          <a:p>
            <a:pPr algn="ctr" eaLnBrk="1" hangingPunct="1">
              <a:spcBef>
                <a:spcPct val="50000"/>
              </a:spcBef>
              <a:buFontTx/>
              <a:buNone/>
              <a:defRPr/>
            </a:pPr>
            <a:endParaRPr lang="en-US" sz="2800" b="1" dirty="0">
              <a:solidFill>
                <a:schemeClr val="accent2"/>
              </a:solidFill>
              <a:effectLst>
                <a:outerShdw blurRad="50800" dist="38100" dir="2700000">
                  <a:srgbClr val="000000">
                    <a:alpha val="43000"/>
                  </a:srgbClr>
                </a:outerShdw>
              </a:effectLst>
              <a:latin typeface="Optima"/>
              <a:ea typeface="+mn-ea"/>
              <a:cs typeface="Optima"/>
            </a:endParaRPr>
          </a:p>
          <a:p>
            <a:pPr algn="ctr" eaLnBrk="1" hangingPunct="1">
              <a:spcBef>
                <a:spcPct val="50000"/>
              </a:spcBef>
              <a:buFontTx/>
              <a:buNone/>
              <a:defRPr/>
            </a:pPr>
            <a:r>
              <a:rPr lang="en-US" sz="2800" b="1" dirty="0">
                <a:solidFill>
                  <a:srgbClr val="A40000"/>
                </a:solidFill>
                <a:effectLst>
                  <a:outerShdw blurRad="50800" dist="38100" dir="2700000">
                    <a:srgbClr val="000000">
                      <a:alpha val="43000"/>
                    </a:srgbClr>
                  </a:outerShdw>
                </a:effectLst>
                <a:latin typeface="Optima"/>
                <a:ea typeface="+mn-ea"/>
                <a:cs typeface="Optima"/>
              </a:rPr>
              <a:t>Marcello Pelillo</a:t>
            </a:r>
            <a:r>
              <a:rPr lang="en-US" b="1" dirty="0">
                <a:solidFill>
                  <a:srgbClr val="A40000"/>
                </a:solidFill>
                <a:effectLst>
                  <a:outerShdw blurRad="50800" dist="38100" dir="2700000">
                    <a:srgbClr val="000000">
                      <a:alpha val="43000"/>
                    </a:srgbClr>
                  </a:outerShdw>
                </a:effectLst>
                <a:latin typeface="Optima"/>
                <a:ea typeface="+mn-ea"/>
                <a:cs typeface="Optima"/>
              </a:rPr>
              <a:t>		</a:t>
            </a:r>
          </a:p>
          <a:p>
            <a:pPr algn="ctr" eaLnBrk="1" hangingPunct="1">
              <a:spcBef>
                <a:spcPct val="50000"/>
              </a:spcBef>
              <a:buFontTx/>
              <a:buNone/>
              <a:defRPr/>
            </a:pPr>
            <a:r>
              <a:rPr lang="en-US" sz="2000" dirty="0">
                <a:solidFill>
                  <a:schemeClr val="accent2"/>
                </a:solidFill>
                <a:effectLst>
                  <a:outerShdw blurRad="50800" dist="38100" dir="2700000">
                    <a:srgbClr val="000000">
                      <a:alpha val="43000"/>
                    </a:srgbClr>
                  </a:outerShdw>
                </a:effectLst>
                <a:latin typeface="Optima"/>
                <a:ea typeface="+mn-ea"/>
                <a:cs typeface="Optima"/>
              </a:rPr>
              <a:t>European Centre for Living Technology</a:t>
            </a:r>
          </a:p>
          <a:p>
            <a:pPr algn="ctr" eaLnBrk="1" hangingPunct="1">
              <a:spcBef>
                <a:spcPct val="50000"/>
              </a:spcBef>
              <a:buFontTx/>
              <a:buNone/>
              <a:defRPr/>
            </a:pPr>
            <a:r>
              <a:rPr lang="en-US" sz="2000" dirty="0">
                <a:solidFill>
                  <a:schemeClr val="accent2"/>
                </a:solidFill>
                <a:effectLst>
                  <a:outerShdw blurRad="50800" dist="38100" dir="2700000">
                    <a:srgbClr val="000000">
                      <a:alpha val="43000"/>
                    </a:srgbClr>
                  </a:outerShdw>
                </a:effectLst>
                <a:latin typeface="Optima"/>
                <a:ea typeface="+mn-ea"/>
                <a:cs typeface="Optima"/>
              </a:rPr>
              <a:t>Ca’ </a:t>
            </a:r>
            <a:r>
              <a:rPr lang="en-US" sz="2000" dirty="0" err="1">
                <a:solidFill>
                  <a:schemeClr val="accent2"/>
                </a:solidFill>
                <a:effectLst>
                  <a:outerShdw blurRad="50800" dist="38100" dir="2700000">
                    <a:srgbClr val="000000">
                      <a:alpha val="43000"/>
                    </a:srgbClr>
                  </a:outerShdw>
                </a:effectLst>
                <a:latin typeface="Optima"/>
                <a:ea typeface="+mn-ea"/>
                <a:cs typeface="Optima"/>
              </a:rPr>
              <a:t>Foscari</a:t>
            </a:r>
            <a:r>
              <a:rPr lang="en-US" sz="2000" dirty="0">
                <a:solidFill>
                  <a:schemeClr val="accent2"/>
                </a:solidFill>
                <a:effectLst>
                  <a:outerShdw blurRad="50800" dist="38100" dir="2700000">
                    <a:srgbClr val="000000">
                      <a:alpha val="43000"/>
                    </a:srgbClr>
                  </a:outerShdw>
                </a:effectLst>
                <a:latin typeface="Optima"/>
                <a:ea typeface="+mn-ea"/>
                <a:cs typeface="Optima"/>
              </a:rPr>
              <a:t> Universit</a:t>
            </a:r>
            <a:r>
              <a:rPr lang="en-US" sz="2000" dirty="0">
                <a:solidFill>
                  <a:schemeClr val="accent2"/>
                </a:solidFill>
                <a:effectLst>
                  <a:outerShdw blurRad="50800" dist="38100" dir="2700000">
                    <a:srgbClr val="000000">
                      <a:alpha val="43000"/>
                    </a:srgbClr>
                  </a:outerShdw>
                </a:effectLst>
                <a:latin typeface="Optima"/>
                <a:ea typeface="Arial" pitchFamily="-108" charset="0"/>
                <a:cs typeface="Optima"/>
              </a:rPr>
              <a:t>y, Venice</a:t>
            </a:r>
          </a:p>
          <a:p>
            <a:pPr algn="ctr" eaLnBrk="1" hangingPunct="1">
              <a:spcBef>
                <a:spcPct val="50000"/>
              </a:spcBef>
              <a:buFontTx/>
              <a:buNone/>
              <a:defRPr/>
            </a:pPr>
            <a:endParaRPr lang="en-US" sz="2000" b="1" i="1" dirty="0">
              <a:solidFill>
                <a:schemeClr val="accent2"/>
              </a:solidFill>
              <a:effectLst>
                <a:outerShdw blurRad="38100" dist="38100" dir="2700000" algn="tl">
                  <a:srgbClr val="DDDDDD"/>
                </a:outerShdw>
              </a:effectLst>
              <a:latin typeface="Optima"/>
              <a:ea typeface="+mn-ea"/>
              <a:cs typeface="Optima"/>
            </a:endParaRPr>
          </a:p>
          <a:p>
            <a:pPr eaLnBrk="1" hangingPunct="1">
              <a:spcBef>
                <a:spcPct val="50000"/>
              </a:spcBef>
              <a:buFontTx/>
              <a:buNone/>
              <a:defRPr/>
            </a:pPr>
            <a:endParaRPr lang="en-US" sz="1600" i="1" smtClean="0">
              <a:solidFill>
                <a:schemeClr val="accent2"/>
              </a:solidFill>
              <a:effectLst>
                <a:outerShdw blurRad="38100" dist="38100" dir="2700000" algn="tl">
                  <a:srgbClr val="DDDDDD"/>
                </a:outerShdw>
              </a:effectLst>
              <a:latin typeface="Optima"/>
              <a:ea typeface="+mn-ea"/>
              <a:cs typeface="Optima"/>
            </a:endParaRPr>
          </a:p>
          <a:p>
            <a:pPr>
              <a:buFont typeface="Wingdings" pitchFamily="-108" charset="2"/>
              <a:buNone/>
              <a:defRPr/>
            </a:pPr>
            <a:endParaRPr lang="en-US" sz="1600" smtClean="0">
              <a:solidFill>
                <a:schemeClr val="accent2"/>
              </a:solidFill>
              <a:effectLst>
                <a:outerShdw blurRad="38100" dist="38100" dir="2700000" algn="tl">
                  <a:srgbClr val="DDDDDD"/>
                </a:outerShdw>
              </a:effectLst>
              <a:latin typeface="Optima"/>
              <a:ea typeface="+mn-ea"/>
              <a:cs typeface="Optima"/>
            </a:endParaRPr>
          </a:p>
        </p:txBody>
      </p:sp>
      <p:sp>
        <p:nvSpPr>
          <p:cNvPr id="3" name="Line 4"/>
          <p:cNvSpPr>
            <a:spLocks noChangeShapeType="1"/>
          </p:cNvSpPr>
          <p:nvPr/>
        </p:nvSpPr>
        <p:spPr bwMode="auto">
          <a:xfrm>
            <a:off x="228600" y="6400800"/>
            <a:ext cx="1600200" cy="0"/>
          </a:xfrm>
          <a:prstGeom prst="line">
            <a:avLst/>
          </a:prstGeom>
          <a:noFill/>
          <a:ln w="9525">
            <a:solidFill>
              <a:schemeClr val="tx1"/>
            </a:solidFill>
            <a:round/>
            <a:headEnd/>
            <a:tailEnd/>
          </a:ln>
        </p:spPr>
        <p:txBody>
          <a:bodyPr>
            <a:prstTxWarp prst="textNoShape">
              <a:avLst/>
            </a:prstTxWarp>
          </a:bodyPr>
          <a:lstStyle/>
          <a:p>
            <a:endParaRPr lang="it-IT"/>
          </a:p>
        </p:txBody>
      </p:sp>
      <p:sp>
        <p:nvSpPr>
          <p:cNvPr id="4" name="Rettangolo 3"/>
          <p:cNvSpPr/>
          <p:nvPr/>
        </p:nvSpPr>
        <p:spPr>
          <a:xfrm>
            <a:off x="152400" y="6504801"/>
            <a:ext cx="7620000" cy="276999"/>
          </a:xfrm>
          <a:prstGeom prst="rect">
            <a:avLst/>
          </a:prstGeom>
          <a:effectLst>
            <a:outerShdw blurRad="50800" dist="38100" dir="2700000">
              <a:srgbClr val="000000">
                <a:alpha val="43000"/>
              </a:srgbClr>
            </a:outerShdw>
          </a:effectLst>
        </p:spPr>
        <p:txBody>
          <a:bodyPr>
            <a:spAutoFit/>
          </a:bodyPr>
          <a:lstStyle/>
          <a:p>
            <a:pPr algn="l">
              <a:defRPr/>
            </a:pPr>
            <a:r>
              <a:rPr lang="it-IT" sz="1200">
                <a:solidFill>
                  <a:srgbClr val="B40000"/>
                </a:solidFill>
                <a:latin typeface="Optima"/>
                <a:cs typeface="Optima"/>
              </a:rPr>
              <a:t>2nd Winter School on Data Analytics, Nizhny Novgorod, Russia, October 3-4, 2017</a:t>
            </a:r>
            <a:endParaRPr lang="it-IT" sz="1200" i="0">
              <a:solidFill>
                <a:srgbClr val="B40000"/>
              </a:solidFill>
              <a:latin typeface="Optima"/>
              <a:cs typeface="Optima"/>
            </a:endParaRPr>
          </a:p>
        </p:txBody>
      </p:sp>
      <p:pic>
        <p:nvPicPr>
          <p:cNvPr id="5" name="Immagine 4"/>
          <p:cNvPicPr>
            <a:picLocks noChangeAspect="1"/>
          </p:cNvPicPr>
          <p:nvPr/>
        </p:nvPicPr>
        <p:blipFill>
          <a:blip r:embed="rId4"/>
          <a:stretch>
            <a:fillRect/>
          </a:stretch>
        </p:blipFill>
        <p:spPr>
          <a:xfrm>
            <a:off x="7805912" y="5562384"/>
            <a:ext cx="1211318" cy="1211318"/>
          </a:xfrm>
          <a:prstGeom prst="rect">
            <a:avLst/>
          </a:prstGeom>
          <a:effectLst>
            <a:outerShdw blurRad="50800" dist="88900" dir="2700000" algn="tl" rotWithShape="0">
              <a:srgbClr val="000000">
                <a:alpha val="43000"/>
              </a:srgbClr>
            </a:outerShdw>
          </a:effec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Basics of (Two-Player, Symmetric)</a:t>
            </a:r>
          </a:p>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Game Theory</a:t>
            </a:r>
          </a:p>
        </p:txBody>
      </p:sp>
      <p:sp>
        <p:nvSpPr>
          <p:cNvPr id="4" name="Rectangle 3"/>
          <p:cNvSpPr txBox="1">
            <a:spLocks noChangeArrowheads="1"/>
          </p:cNvSpPr>
          <p:nvPr/>
        </p:nvSpPr>
        <p:spPr bwMode="auto">
          <a:xfrm>
            <a:off x="1295400" y="1600200"/>
            <a:ext cx="7391400" cy="2590800"/>
          </a:xfrm>
          <a:prstGeom prst="rect">
            <a:avLst/>
          </a:prstGeom>
          <a:noFill/>
          <a:ln w="9525">
            <a:noFill/>
            <a:miter lim="800000"/>
            <a:headEnd/>
            <a:tailEnd/>
          </a:ln>
        </p:spPr>
        <p:txBody>
          <a:bodyPr>
            <a:prstTxWarp prst="textNoShape">
              <a:avLst/>
            </a:prstTxWarp>
          </a:bodyPr>
          <a:lstStyle/>
          <a:p>
            <a:pPr algn="l">
              <a:lnSpc>
                <a:spcPct val="90000"/>
              </a:lnSpc>
              <a:buClrTx/>
              <a:defRPr/>
            </a:pPr>
            <a:r>
              <a:rPr lang="en-US" sz="1700" i="0" kern="0">
                <a:solidFill>
                  <a:srgbClr val="000000"/>
                </a:solidFill>
                <a:latin typeface="Optima" charset="0"/>
                <a:ea typeface="Optima" charset="0"/>
                <a:cs typeface="Optima" charset="0"/>
              </a:rPr>
              <a:t>Assume:</a:t>
            </a:r>
          </a:p>
          <a:p>
            <a:pPr marL="765175" lvl="1" indent="-285750" algn="l">
              <a:lnSpc>
                <a:spcPct val="90000"/>
              </a:lnSpc>
              <a:buClrTx/>
              <a:buFontTx/>
              <a:buChar char="–"/>
              <a:defRPr/>
            </a:pPr>
            <a:r>
              <a:rPr lang="en-US" sz="1700" i="0" kern="0">
                <a:solidFill>
                  <a:srgbClr val="000000"/>
                </a:solidFill>
                <a:latin typeface="Optima" charset="0"/>
                <a:ea typeface="Optima" charset="0"/>
                <a:cs typeface="Optima" charset="0"/>
              </a:rPr>
              <a:t>a (symmetric) game between two players </a:t>
            </a:r>
          </a:p>
          <a:p>
            <a:pPr marL="765175" lvl="1" indent="-285750" algn="l">
              <a:lnSpc>
                <a:spcPct val="90000"/>
              </a:lnSpc>
              <a:buClrTx/>
              <a:buFontTx/>
              <a:buChar char="–"/>
              <a:defRPr/>
            </a:pPr>
            <a:r>
              <a:rPr lang="en-US" sz="1700" i="0" kern="0">
                <a:solidFill>
                  <a:srgbClr val="000000"/>
                </a:solidFill>
                <a:latin typeface="Optima" charset="0"/>
                <a:ea typeface="Optima" charset="0"/>
                <a:cs typeface="Optima" charset="0"/>
              </a:rPr>
              <a:t>complete knowledge </a:t>
            </a:r>
          </a:p>
          <a:p>
            <a:pPr marL="765175" lvl="1" indent="-285750" algn="l">
              <a:lnSpc>
                <a:spcPct val="90000"/>
              </a:lnSpc>
              <a:buClrTx/>
              <a:buFontTx/>
              <a:buChar char="–"/>
              <a:defRPr/>
            </a:pPr>
            <a:r>
              <a:rPr lang="en-US" sz="1700" i="0" kern="0">
                <a:solidFill>
                  <a:srgbClr val="000000"/>
                </a:solidFill>
                <a:latin typeface="Optima" charset="0"/>
                <a:ea typeface="Optima" charset="0"/>
                <a:cs typeface="Optima" charset="0"/>
              </a:rPr>
              <a:t>a pre-existing set of </a:t>
            </a:r>
            <a:r>
              <a:rPr lang="en-US" sz="1700" b="1" i="0" kern="0">
                <a:solidFill>
                  <a:srgbClr val="000000"/>
                </a:solidFill>
                <a:latin typeface="Optima" charset="0"/>
                <a:ea typeface="Optima" charset="0"/>
                <a:cs typeface="Optima" charset="0"/>
              </a:rPr>
              <a:t>pure strategies</a:t>
            </a:r>
            <a:r>
              <a:rPr lang="en-US" sz="1700" i="0" kern="0">
                <a:solidFill>
                  <a:srgbClr val="000000"/>
                </a:solidFill>
                <a:latin typeface="Optima" charset="0"/>
                <a:ea typeface="Optima" charset="0"/>
                <a:cs typeface="Optima" charset="0"/>
              </a:rPr>
              <a:t> (actions) </a:t>
            </a:r>
            <a:r>
              <a:rPr lang="en-US" sz="1700" kern="0">
                <a:solidFill>
                  <a:srgbClr val="000000"/>
                </a:solidFill>
                <a:latin typeface="Optima" charset="0"/>
                <a:ea typeface="Optima" charset="0"/>
                <a:cs typeface="Optima" charset="0"/>
              </a:rPr>
              <a:t>O</a:t>
            </a:r>
            <a:r>
              <a:rPr lang="en-US" sz="1700" i="0" kern="0">
                <a:solidFill>
                  <a:srgbClr val="000000"/>
                </a:solidFill>
                <a:latin typeface="Optima" charset="0"/>
                <a:ea typeface="Optima" charset="0"/>
                <a:cs typeface="Optima" charset="0"/>
              </a:rPr>
              <a:t>={</a:t>
            </a:r>
            <a:r>
              <a:rPr lang="en-US" sz="1700" kern="0">
                <a:solidFill>
                  <a:srgbClr val="000000"/>
                </a:solidFill>
                <a:latin typeface="Optima" charset="0"/>
                <a:ea typeface="Optima" charset="0"/>
                <a:cs typeface="Optima" charset="0"/>
              </a:rPr>
              <a:t>o</a:t>
            </a:r>
            <a:r>
              <a:rPr lang="en-US" sz="1700" i="0" kern="0" baseline="-25000">
                <a:solidFill>
                  <a:srgbClr val="000000"/>
                </a:solidFill>
                <a:latin typeface="Optima" charset="0"/>
                <a:ea typeface="Optima" charset="0"/>
                <a:cs typeface="Optima" charset="0"/>
              </a:rPr>
              <a:t>1</a:t>
            </a:r>
            <a:r>
              <a:rPr lang="en-US" sz="1700" i="0" kern="0">
                <a:solidFill>
                  <a:srgbClr val="000000"/>
                </a:solidFill>
                <a:latin typeface="Optima" charset="0"/>
                <a:ea typeface="Optima" charset="0"/>
                <a:cs typeface="Optima" charset="0"/>
              </a:rPr>
              <a:t>,…,</a:t>
            </a:r>
            <a:r>
              <a:rPr lang="en-US" sz="1700" kern="0">
                <a:solidFill>
                  <a:srgbClr val="000000"/>
                </a:solidFill>
                <a:latin typeface="Optima" charset="0"/>
                <a:ea typeface="Optima" charset="0"/>
                <a:cs typeface="Optima" charset="0"/>
              </a:rPr>
              <a:t>o</a:t>
            </a:r>
            <a:r>
              <a:rPr lang="en-US" sz="1700" i="0" kern="0" baseline="-25000">
                <a:solidFill>
                  <a:srgbClr val="000000"/>
                </a:solidFill>
                <a:latin typeface="Optima" charset="0"/>
                <a:ea typeface="Optima" charset="0"/>
                <a:cs typeface="Optima" charset="0"/>
              </a:rPr>
              <a:t>n</a:t>
            </a:r>
            <a:r>
              <a:rPr lang="en-US" sz="1700" i="0" kern="0">
                <a:solidFill>
                  <a:srgbClr val="000000"/>
                </a:solidFill>
                <a:latin typeface="Optima" charset="0"/>
                <a:ea typeface="Optima" charset="0"/>
                <a:cs typeface="Optima" charset="0"/>
              </a:rPr>
              <a:t>} available to the players.</a:t>
            </a:r>
          </a:p>
          <a:p>
            <a:pPr marL="765175" lvl="1" indent="-285750" algn="l">
              <a:lnSpc>
                <a:spcPct val="90000"/>
              </a:lnSpc>
              <a:buClrTx/>
              <a:buFontTx/>
              <a:buChar char="–"/>
              <a:defRPr/>
            </a:pPr>
            <a:endParaRPr lang="en-US" sz="1700" i="0" kern="0">
              <a:solidFill>
                <a:srgbClr val="000000"/>
              </a:solidFill>
              <a:latin typeface="Optima" charset="0"/>
              <a:ea typeface="Optima" charset="0"/>
              <a:cs typeface="Optima" charset="0"/>
            </a:endParaRPr>
          </a:p>
          <a:p>
            <a:pPr algn="l">
              <a:lnSpc>
                <a:spcPct val="90000"/>
              </a:lnSpc>
              <a:buClrTx/>
              <a:defRPr/>
            </a:pPr>
            <a:r>
              <a:rPr lang="en-US" sz="1700" i="0" kern="0">
                <a:solidFill>
                  <a:srgbClr val="000000"/>
                </a:solidFill>
                <a:latin typeface="Optima" charset="0"/>
                <a:ea typeface="Optima" charset="0"/>
                <a:cs typeface="Optima" charset="0"/>
              </a:rPr>
              <a:t>Each player receives a payoff depending on the strategies selected by him and by the adversary. </a:t>
            </a:r>
            <a:r>
              <a:rPr lang="it-IT" sz="1800" i="0" kern="0">
                <a:latin typeface="Optima"/>
                <a:ea typeface="ＭＳ Ｐゴシック" pitchFamily="-108" charset="-128"/>
                <a:cs typeface="Optima"/>
              </a:rPr>
              <a:t>Players’ goal is to maximize their own returns.</a:t>
            </a:r>
            <a:endParaRPr lang="en-US" sz="1700" i="0" kern="0">
              <a:solidFill>
                <a:srgbClr val="000000"/>
              </a:solidFill>
              <a:latin typeface="Optima" charset="0"/>
              <a:ea typeface="Optima" charset="0"/>
              <a:cs typeface="Optima" charset="0"/>
            </a:endParaRPr>
          </a:p>
          <a:p>
            <a:pPr algn="l">
              <a:lnSpc>
                <a:spcPct val="90000"/>
              </a:lnSpc>
              <a:buClrTx/>
              <a:defRPr/>
            </a:pPr>
            <a:endParaRPr lang="en-US" sz="1700" i="0" kern="0">
              <a:solidFill>
                <a:srgbClr val="000000"/>
              </a:solidFill>
              <a:latin typeface="Optima" charset="0"/>
              <a:ea typeface="Optima" charset="0"/>
              <a:cs typeface="Optima" charset="0"/>
            </a:endParaRPr>
          </a:p>
        </p:txBody>
      </p:sp>
      <p:grpSp>
        <p:nvGrpSpPr>
          <p:cNvPr id="2" name="Gruppo 7"/>
          <p:cNvGrpSpPr>
            <a:grpSpLocks/>
          </p:cNvGrpSpPr>
          <p:nvPr/>
        </p:nvGrpSpPr>
        <p:grpSpPr bwMode="auto">
          <a:xfrm>
            <a:off x="1295400" y="4114800"/>
            <a:ext cx="7848600" cy="2667000"/>
            <a:chOff x="1295400" y="4114800"/>
            <a:chExt cx="7848600" cy="2667000"/>
          </a:xfrm>
        </p:grpSpPr>
        <p:graphicFrame>
          <p:nvGraphicFramePr>
            <p:cNvPr id="50178" name="Object 2"/>
            <p:cNvGraphicFramePr>
              <a:graphicFrameLocks noChangeAspect="1"/>
            </p:cNvGraphicFramePr>
            <p:nvPr/>
          </p:nvGraphicFramePr>
          <p:xfrm>
            <a:off x="1447800" y="5388573"/>
            <a:ext cx="4953000" cy="783627"/>
          </p:xfrm>
          <a:graphic>
            <a:graphicData uri="http://schemas.openxmlformats.org/presentationml/2006/ole">
              <mc:AlternateContent xmlns:mc="http://schemas.openxmlformats.org/markup-compatibility/2006">
                <mc:Choice xmlns:v="urn:schemas-microsoft-com:vml" Requires="v">
                  <p:oleObj spid="_x0000_s147540" name="Equation" r:id="rId4" imgW="2882900" imgH="457200" progId="Equation.3">
                    <p:embed/>
                  </p:oleObj>
                </mc:Choice>
                <mc:Fallback>
                  <p:oleObj name="Equation" r:id="rId4" imgW="2882900" imgH="457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388573"/>
                          <a:ext cx="4953000" cy="783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0182" name="Picture 3"/>
            <p:cNvPicPr>
              <a:picLocks noChangeAspect="1" noChangeArrowheads="1"/>
            </p:cNvPicPr>
            <p:nvPr/>
          </p:nvPicPr>
          <p:blipFill>
            <a:blip r:embed="rId6"/>
            <a:srcRect/>
            <a:stretch>
              <a:fillRect/>
            </a:stretch>
          </p:blipFill>
          <p:spPr bwMode="auto">
            <a:xfrm>
              <a:off x="6503894" y="4800600"/>
              <a:ext cx="2640106" cy="1981200"/>
            </a:xfrm>
            <a:prstGeom prst="rect">
              <a:avLst/>
            </a:prstGeom>
            <a:noFill/>
            <a:ln w="9525">
              <a:noFill/>
              <a:miter lim="800000"/>
              <a:headEnd/>
              <a:tailEnd/>
            </a:ln>
          </p:spPr>
        </p:pic>
        <p:sp>
          <p:nvSpPr>
            <p:cNvPr id="7" name="Rectangle 3"/>
            <p:cNvSpPr txBox="1">
              <a:spLocks noChangeArrowheads="1"/>
            </p:cNvSpPr>
            <p:nvPr/>
          </p:nvSpPr>
          <p:spPr bwMode="auto">
            <a:xfrm>
              <a:off x="1295400" y="4114800"/>
              <a:ext cx="7391400" cy="838200"/>
            </a:xfrm>
            <a:prstGeom prst="rect">
              <a:avLst/>
            </a:prstGeom>
            <a:noFill/>
            <a:ln w="9525">
              <a:noFill/>
              <a:miter lim="800000"/>
              <a:headEnd/>
              <a:tailEnd/>
            </a:ln>
          </p:spPr>
          <p:txBody>
            <a:bodyPr>
              <a:prstTxWarp prst="textNoShape">
                <a:avLst/>
              </a:prstTxWarp>
            </a:bodyPr>
            <a:lstStyle/>
            <a:p>
              <a:pPr algn="l">
                <a:lnSpc>
                  <a:spcPct val="90000"/>
                </a:lnSpc>
                <a:buClrTx/>
                <a:buFont typeface="Wingdings" charset="2"/>
                <a:buChar char="§"/>
                <a:defRPr/>
              </a:pPr>
              <a:endParaRPr lang="en-US" sz="1700" i="0" kern="0">
                <a:solidFill>
                  <a:srgbClr val="000000"/>
                </a:solidFill>
                <a:latin typeface="Optima" charset="0"/>
                <a:ea typeface="Optima" charset="0"/>
                <a:cs typeface="Optima" charset="0"/>
              </a:endParaRPr>
            </a:p>
            <a:p>
              <a:pPr algn="l">
                <a:lnSpc>
                  <a:spcPct val="90000"/>
                </a:lnSpc>
                <a:buClrTx/>
                <a:defRPr/>
              </a:pPr>
              <a:r>
                <a:rPr lang="en-US" sz="1700" i="0" kern="0">
                  <a:solidFill>
                    <a:srgbClr val="000000"/>
                  </a:solidFill>
                  <a:latin typeface="Optima" charset="0"/>
                  <a:ea typeface="Optima" charset="0"/>
                  <a:cs typeface="Optima" charset="0"/>
                </a:rPr>
                <a:t>A </a:t>
              </a:r>
              <a:r>
                <a:rPr lang="en-US" sz="1700" b="1" i="0" kern="0">
                  <a:solidFill>
                    <a:srgbClr val="000000"/>
                  </a:solidFill>
                  <a:latin typeface="Optima" charset="0"/>
                  <a:ea typeface="Optima" charset="0"/>
                  <a:cs typeface="Optima" charset="0"/>
                </a:rPr>
                <a:t>mixed strategy </a:t>
              </a:r>
              <a:r>
                <a:rPr lang="en-US" sz="1700" i="0" kern="0">
                  <a:solidFill>
                    <a:srgbClr val="000000"/>
                  </a:solidFill>
                  <a:latin typeface="Optima" charset="0"/>
                  <a:ea typeface="Optima" charset="0"/>
                  <a:cs typeface="Optima" charset="0"/>
                </a:rPr>
                <a:t>is a probability distribution </a:t>
              </a:r>
              <a:r>
                <a:rPr lang="en-US" sz="1700" b="1" i="0" kern="0">
                  <a:solidFill>
                    <a:srgbClr val="000000"/>
                  </a:solidFill>
                  <a:latin typeface="Optima" charset="0"/>
                  <a:ea typeface="Optima" charset="0"/>
                  <a:cs typeface="Optima" charset="0"/>
                </a:rPr>
                <a:t>x</a:t>
              </a:r>
              <a:r>
                <a:rPr lang="en-US" sz="1700" i="0" kern="0">
                  <a:solidFill>
                    <a:srgbClr val="000000"/>
                  </a:solidFill>
                  <a:latin typeface="Optima" charset="0"/>
                  <a:ea typeface="Optima" charset="0"/>
                  <a:cs typeface="Optima" charset="0"/>
                </a:rPr>
                <a:t>=(x</a:t>
              </a:r>
              <a:r>
                <a:rPr lang="en-US" sz="1700" i="0" kern="0" baseline="-25000">
                  <a:solidFill>
                    <a:srgbClr val="000000"/>
                  </a:solidFill>
                  <a:latin typeface="Optima" charset="0"/>
                  <a:ea typeface="Optima" charset="0"/>
                  <a:cs typeface="Optima" charset="0"/>
                </a:rPr>
                <a:t>1</a:t>
              </a:r>
              <a:r>
                <a:rPr lang="en-US" sz="1700" i="0" kern="0">
                  <a:solidFill>
                    <a:srgbClr val="000000"/>
                  </a:solidFill>
                  <a:latin typeface="Optima" charset="0"/>
                  <a:ea typeface="Optima" charset="0"/>
                  <a:cs typeface="Optima" charset="0"/>
                </a:rPr>
                <a:t>,…,x</a:t>
              </a:r>
              <a:r>
                <a:rPr lang="en-US" sz="1700" i="0" kern="0" baseline="-25000">
                  <a:solidFill>
                    <a:srgbClr val="000000"/>
                  </a:solidFill>
                  <a:latin typeface="Optima" charset="0"/>
                  <a:ea typeface="Optima" charset="0"/>
                  <a:cs typeface="Optima" charset="0"/>
                </a:rPr>
                <a:t>n</a:t>
              </a:r>
              <a:r>
                <a:rPr lang="en-US" sz="1700" i="0" kern="0">
                  <a:solidFill>
                    <a:srgbClr val="000000"/>
                  </a:solidFill>
                  <a:latin typeface="Optima" charset="0"/>
                  <a:ea typeface="Optima" charset="0"/>
                  <a:cs typeface="Optima" charset="0"/>
                </a:rPr>
                <a:t>)</a:t>
              </a:r>
              <a:r>
                <a:rPr lang="en-US" sz="1700" i="0" kern="0" baseline="30000">
                  <a:solidFill>
                    <a:srgbClr val="000000"/>
                  </a:solidFill>
                  <a:latin typeface="Optima" charset="0"/>
                  <a:ea typeface="Optima" charset="0"/>
                  <a:cs typeface="Optima" charset="0"/>
                </a:rPr>
                <a:t>T</a:t>
              </a:r>
              <a:r>
                <a:rPr lang="en-US" sz="1700" i="0" kern="0">
                  <a:solidFill>
                    <a:srgbClr val="000000"/>
                  </a:solidFill>
                  <a:latin typeface="Optima" charset="0"/>
                  <a:ea typeface="Optima" charset="0"/>
                  <a:cs typeface="Optima" charset="0"/>
                </a:rPr>
                <a:t> over the strategies.</a:t>
              </a:r>
            </a:p>
            <a:p>
              <a:pPr algn="l">
                <a:lnSpc>
                  <a:spcPct val="90000"/>
                </a:lnSpc>
                <a:buClrTx/>
                <a:buFont typeface="Wingdings" charset="2"/>
                <a:buChar char="§"/>
                <a:defRPr/>
              </a:pPr>
              <a:endParaRPr lang="en-US" sz="1700" i="0" kern="0">
                <a:solidFill>
                  <a:srgbClr val="000000"/>
                </a:solidFill>
                <a:latin typeface="Optima" charset="0"/>
                <a:ea typeface="Optima" charset="0"/>
                <a:cs typeface="Optima" charset="0"/>
              </a:endParaRPr>
            </a:p>
          </p:txBody>
        </p:sp>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sz="2400">
                <a:effectLst>
                  <a:outerShdw blurRad="38100" dist="38100" dir="2700000" algn="tl">
                    <a:srgbClr val="DDDDDD"/>
                  </a:outerShdw>
                </a:effectLst>
              </a:rPr>
              <a:t>Example: Without PBD (</a:t>
            </a:r>
            <a:r>
              <a:rPr lang="en-US" sz="2400">
                <a:effectLst>
                  <a:outerShdw blurRad="38100" dist="38100" dir="2700000" algn="tl">
                    <a:srgbClr val="DDDDDD"/>
                  </a:outerShdw>
                </a:effectLst>
                <a:ea typeface="Courier New" charset="0"/>
                <a:cs typeface="Courier New" charset="0"/>
              </a:rPr>
              <a:t>σ </a:t>
            </a:r>
            <a:r>
              <a:rPr lang="en-US" sz="2400">
                <a:effectLst>
                  <a:outerShdw blurRad="38100" dist="38100" dir="2700000" algn="tl">
                    <a:srgbClr val="DDDDDD"/>
                  </a:outerShdw>
                </a:effectLst>
              </a:rPr>
              <a:t>= 2)</a:t>
            </a:r>
            <a:endParaRPr lang="it-IT" sz="2400">
              <a:effectLst>
                <a:outerShdw blurRad="38100" dist="38100" dir="2700000" algn="tl">
                  <a:srgbClr val="DDDDDD"/>
                </a:outerShdw>
              </a:effectLst>
            </a:endParaRPr>
          </a:p>
        </p:txBody>
      </p:sp>
      <p:pic>
        <p:nvPicPr>
          <p:cNvPr id="245763" name="Picture 3"/>
          <p:cNvPicPr>
            <a:picLocks noChangeAspect="1" noChangeArrowheads="1"/>
          </p:cNvPicPr>
          <p:nvPr/>
        </p:nvPicPr>
        <p:blipFill>
          <a:blip r:embed="rId2"/>
          <a:srcRect/>
          <a:stretch>
            <a:fillRect/>
          </a:stretch>
        </p:blipFill>
        <p:spPr bwMode="auto">
          <a:xfrm>
            <a:off x="2743200" y="1828800"/>
            <a:ext cx="4724400" cy="1590675"/>
          </a:xfrm>
          <a:prstGeom prst="rect">
            <a:avLst/>
          </a:prstGeom>
          <a:noFill/>
          <a:ln w="9525">
            <a:noFill/>
            <a:miter lim="800000"/>
            <a:headEnd/>
            <a:tailEnd/>
          </a:ln>
          <a:effectLst/>
        </p:spPr>
      </p:pic>
      <p:pic>
        <p:nvPicPr>
          <p:cNvPr id="245764" name="Picture 4"/>
          <p:cNvPicPr>
            <a:picLocks noChangeAspect="1" noChangeArrowheads="1"/>
          </p:cNvPicPr>
          <p:nvPr/>
        </p:nvPicPr>
        <p:blipFill>
          <a:blip r:embed="rId3"/>
          <a:srcRect/>
          <a:stretch>
            <a:fillRect/>
          </a:stretch>
        </p:blipFill>
        <p:spPr bwMode="auto">
          <a:xfrm>
            <a:off x="2605088" y="3581400"/>
            <a:ext cx="5000625" cy="3019425"/>
          </a:xfrm>
          <a:prstGeom prst="rect">
            <a:avLst/>
          </a:prstGeom>
          <a:noFill/>
          <a:ln w="9525">
            <a:noFill/>
            <a:miter lim="800000"/>
            <a:headEnd/>
            <a:tailEnd/>
          </a:ln>
          <a:effectLst/>
        </p:spPr>
      </p:pic>
    </p:spTree>
    <p:extLst>
      <p:ext uri="{BB962C8B-B14F-4D97-AF65-F5344CB8AC3E}">
        <p14:creationId xmlns:p14="http://schemas.microsoft.com/office/powerpoint/2010/main" val="181350180"/>
      </p:ext>
    </p:extLst>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764"/>
                                        </p:tgtEl>
                                        <p:attrNameLst>
                                          <p:attrName>style.visibility</p:attrName>
                                        </p:attrNameLst>
                                      </p:cBhvr>
                                      <p:to>
                                        <p:strVal val="visible"/>
                                      </p:to>
                                    </p:set>
                                    <p:animEffect transition="in" filter="dissolve">
                                      <p:cBhvr>
                                        <p:cTn id="7" dur="500"/>
                                        <p:tgtEl>
                                          <p:spTgt spid="245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sz="2400">
                <a:effectLst>
                  <a:outerShdw blurRad="38100" dist="38100" dir="2700000" algn="tl">
                    <a:srgbClr val="DDDDDD"/>
                  </a:outerShdw>
                </a:effectLst>
              </a:rPr>
              <a:t>Example: Without PDB (</a:t>
            </a:r>
            <a:r>
              <a:rPr lang="en-US" sz="2400">
                <a:effectLst>
                  <a:outerShdw blurRad="38100" dist="38100" dir="2700000" algn="tl">
                    <a:srgbClr val="DDDDDD"/>
                  </a:outerShdw>
                </a:effectLst>
                <a:ea typeface="Courier New" charset="0"/>
                <a:cs typeface="Courier New" charset="0"/>
              </a:rPr>
              <a:t>σ </a:t>
            </a:r>
            <a:r>
              <a:rPr lang="en-US" sz="2400">
                <a:effectLst>
                  <a:outerShdw blurRad="38100" dist="38100" dir="2700000" algn="tl">
                    <a:srgbClr val="DDDDDD"/>
                  </a:outerShdw>
                </a:effectLst>
              </a:rPr>
              <a:t>= 4)</a:t>
            </a:r>
            <a:endParaRPr lang="it-IT" sz="2400">
              <a:effectLst>
                <a:outerShdw blurRad="38100" dist="38100" dir="2700000" algn="tl">
                  <a:srgbClr val="DDDDDD"/>
                </a:outerShdw>
              </a:effectLst>
            </a:endParaRPr>
          </a:p>
        </p:txBody>
      </p:sp>
      <p:pic>
        <p:nvPicPr>
          <p:cNvPr id="246787" name="Picture 3"/>
          <p:cNvPicPr>
            <a:picLocks noChangeAspect="1" noChangeArrowheads="1"/>
          </p:cNvPicPr>
          <p:nvPr/>
        </p:nvPicPr>
        <p:blipFill>
          <a:blip r:embed="rId2"/>
          <a:srcRect/>
          <a:stretch>
            <a:fillRect/>
          </a:stretch>
        </p:blipFill>
        <p:spPr bwMode="auto">
          <a:xfrm>
            <a:off x="2743200" y="1828800"/>
            <a:ext cx="4724400" cy="1590675"/>
          </a:xfrm>
          <a:prstGeom prst="rect">
            <a:avLst/>
          </a:prstGeom>
          <a:noFill/>
          <a:ln w="9525">
            <a:noFill/>
            <a:miter lim="800000"/>
            <a:headEnd/>
            <a:tailEnd/>
          </a:ln>
          <a:effectLst/>
        </p:spPr>
      </p:pic>
      <p:pic>
        <p:nvPicPr>
          <p:cNvPr id="246788" name="Picture 4"/>
          <p:cNvPicPr>
            <a:picLocks noChangeAspect="1" noChangeArrowheads="1"/>
          </p:cNvPicPr>
          <p:nvPr/>
        </p:nvPicPr>
        <p:blipFill>
          <a:blip r:embed="rId3"/>
          <a:srcRect/>
          <a:stretch>
            <a:fillRect/>
          </a:stretch>
        </p:blipFill>
        <p:spPr bwMode="auto">
          <a:xfrm>
            <a:off x="2571750" y="3505200"/>
            <a:ext cx="5067300" cy="3038475"/>
          </a:xfrm>
          <a:prstGeom prst="rect">
            <a:avLst/>
          </a:prstGeom>
          <a:noFill/>
          <a:ln w="9525">
            <a:noFill/>
            <a:miter lim="800000"/>
            <a:headEnd/>
            <a:tailEnd/>
          </a:ln>
          <a:effectLst/>
        </p:spPr>
      </p:pic>
    </p:spTree>
    <p:extLst>
      <p:ext uri="{BB962C8B-B14F-4D97-AF65-F5344CB8AC3E}">
        <p14:creationId xmlns:p14="http://schemas.microsoft.com/office/powerpoint/2010/main" val="3070231605"/>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z="2400">
                <a:effectLst>
                  <a:outerShdw blurRad="38100" dist="38100" dir="2700000" algn="tl">
                    <a:srgbClr val="DDDDDD"/>
                  </a:outerShdw>
                </a:effectLst>
              </a:rPr>
              <a:t>Example: Without PDB (</a:t>
            </a:r>
            <a:r>
              <a:rPr lang="en-US" sz="2400">
                <a:effectLst>
                  <a:outerShdw blurRad="38100" dist="38100" dir="2700000" algn="tl">
                    <a:srgbClr val="DDDDDD"/>
                  </a:outerShdw>
                </a:effectLst>
                <a:ea typeface="Courier New" charset="0"/>
                <a:cs typeface="Courier New" charset="0"/>
              </a:rPr>
              <a:t>σ </a:t>
            </a:r>
            <a:r>
              <a:rPr lang="en-US" sz="2400">
                <a:effectLst>
                  <a:outerShdw blurRad="38100" dist="38100" dir="2700000" algn="tl">
                    <a:srgbClr val="DDDDDD"/>
                  </a:outerShdw>
                </a:effectLst>
              </a:rPr>
              <a:t>= 8)</a:t>
            </a:r>
            <a:endParaRPr lang="it-IT" sz="2400">
              <a:effectLst>
                <a:outerShdw blurRad="38100" dist="38100" dir="2700000" algn="tl">
                  <a:srgbClr val="DDDDDD"/>
                </a:outerShdw>
              </a:effectLst>
            </a:endParaRPr>
          </a:p>
        </p:txBody>
      </p:sp>
      <p:pic>
        <p:nvPicPr>
          <p:cNvPr id="247811" name="Picture 3"/>
          <p:cNvPicPr>
            <a:picLocks noChangeAspect="1" noChangeArrowheads="1"/>
          </p:cNvPicPr>
          <p:nvPr/>
        </p:nvPicPr>
        <p:blipFill>
          <a:blip r:embed="rId2"/>
          <a:srcRect/>
          <a:stretch>
            <a:fillRect/>
          </a:stretch>
        </p:blipFill>
        <p:spPr bwMode="auto">
          <a:xfrm>
            <a:off x="2743200" y="1828800"/>
            <a:ext cx="4724400" cy="1590675"/>
          </a:xfrm>
          <a:prstGeom prst="rect">
            <a:avLst/>
          </a:prstGeom>
          <a:noFill/>
          <a:ln w="9525">
            <a:noFill/>
            <a:miter lim="800000"/>
            <a:headEnd/>
            <a:tailEnd/>
          </a:ln>
          <a:effectLst/>
        </p:spPr>
      </p:pic>
      <p:pic>
        <p:nvPicPr>
          <p:cNvPr id="247812" name="Picture 4"/>
          <p:cNvPicPr>
            <a:picLocks noChangeAspect="1" noChangeArrowheads="1"/>
          </p:cNvPicPr>
          <p:nvPr/>
        </p:nvPicPr>
        <p:blipFill>
          <a:blip r:embed="rId3"/>
          <a:srcRect/>
          <a:stretch>
            <a:fillRect/>
          </a:stretch>
        </p:blipFill>
        <p:spPr bwMode="auto">
          <a:xfrm>
            <a:off x="2571750" y="3505200"/>
            <a:ext cx="5067300" cy="3162300"/>
          </a:xfrm>
          <a:prstGeom prst="rect">
            <a:avLst/>
          </a:prstGeom>
          <a:noFill/>
          <a:ln w="9525">
            <a:noFill/>
            <a:miter lim="800000"/>
            <a:headEnd/>
            <a:tailEnd/>
          </a:ln>
          <a:effectLst/>
        </p:spPr>
      </p:pic>
    </p:spTree>
    <p:extLst>
      <p:ext uri="{BB962C8B-B14F-4D97-AF65-F5344CB8AC3E}">
        <p14:creationId xmlns:p14="http://schemas.microsoft.com/office/powerpoint/2010/main" val="4239636073"/>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sz="2400">
                <a:effectLst>
                  <a:outerShdw blurRad="38100" dist="38100" dir="2700000" algn="tl">
                    <a:srgbClr val="DDDDDD"/>
                  </a:outerShdw>
                </a:effectLst>
              </a:rPr>
              <a:t>Example: With PDB (</a:t>
            </a:r>
            <a:r>
              <a:rPr lang="en-US" sz="2400">
                <a:effectLst>
                  <a:outerShdw blurRad="38100" dist="38100" dir="2700000" algn="tl">
                    <a:srgbClr val="DDDDDD"/>
                  </a:outerShdw>
                </a:effectLst>
                <a:ea typeface="Courier New" charset="0"/>
                <a:cs typeface="Courier New" charset="0"/>
              </a:rPr>
              <a:t>σ </a:t>
            </a:r>
            <a:r>
              <a:rPr lang="en-US" sz="2400">
                <a:effectLst>
                  <a:outerShdw blurRad="38100" dist="38100" dir="2700000" algn="tl">
                    <a:srgbClr val="DDDDDD"/>
                  </a:outerShdw>
                </a:effectLst>
              </a:rPr>
              <a:t>= 0.5)</a:t>
            </a:r>
            <a:endParaRPr lang="it-IT" sz="2400">
              <a:effectLst>
                <a:outerShdw blurRad="38100" dist="38100" dir="2700000" algn="tl">
                  <a:srgbClr val="DDDDDD"/>
                </a:outerShdw>
              </a:effectLst>
            </a:endParaRPr>
          </a:p>
        </p:txBody>
      </p:sp>
      <p:pic>
        <p:nvPicPr>
          <p:cNvPr id="248835" name="Picture 3"/>
          <p:cNvPicPr>
            <a:picLocks noChangeAspect="1" noChangeArrowheads="1"/>
          </p:cNvPicPr>
          <p:nvPr/>
        </p:nvPicPr>
        <p:blipFill>
          <a:blip r:embed="rId2"/>
          <a:srcRect/>
          <a:stretch>
            <a:fillRect/>
          </a:stretch>
        </p:blipFill>
        <p:spPr bwMode="auto">
          <a:xfrm>
            <a:off x="2743200" y="1828800"/>
            <a:ext cx="4724400" cy="1590675"/>
          </a:xfrm>
          <a:prstGeom prst="rect">
            <a:avLst/>
          </a:prstGeom>
          <a:noFill/>
          <a:ln w="9525">
            <a:noFill/>
            <a:miter lim="800000"/>
            <a:headEnd/>
            <a:tailEnd/>
          </a:ln>
          <a:effectLst/>
        </p:spPr>
      </p:pic>
      <p:pic>
        <p:nvPicPr>
          <p:cNvPr id="248836" name="Picture 4"/>
          <p:cNvPicPr>
            <a:picLocks noChangeAspect="1" noChangeArrowheads="1"/>
          </p:cNvPicPr>
          <p:nvPr/>
        </p:nvPicPr>
        <p:blipFill>
          <a:blip r:embed="rId3"/>
          <a:srcRect/>
          <a:stretch>
            <a:fillRect/>
          </a:stretch>
        </p:blipFill>
        <p:spPr bwMode="auto">
          <a:xfrm>
            <a:off x="2343150" y="3352800"/>
            <a:ext cx="5524500" cy="3324225"/>
          </a:xfrm>
          <a:prstGeom prst="rect">
            <a:avLst/>
          </a:prstGeom>
          <a:noFill/>
          <a:ln w="9525">
            <a:noFill/>
            <a:miter lim="800000"/>
            <a:headEnd/>
            <a:tailEnd/>
          </a:ln>
          <a:effectLst/>
        </p:spPr>
      </p:pic>
    </p:spTree>
    <p:extLst>
      <p:ext uri="{BB962C8B-B14F-4D97-AF65-F5344CB8AC3E}">
        <p14:creationId xmlns:p14="http://schemas.microsoft.com/office/powerpoint/2010/main" val="276269061"/>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endParaRPr lang="it-IT"/>
          </a:p>
        </p:txBody>
      </p:sp>
      <p:pic>
        <p:nvPicPr>
          <p:cNvPr id="249859" name="Picture 3"/>
          <p:cNvPicPr>
            <a:picLocks noChangeAspect="1" noChangeArrowheads="1"/>
          </p:cNvPicPr>
          <p:nvPr/>
        </p:nvPicPr>
        <p:blipFill>
          <a:blip r:embed="rId2"/>
          <a:srcRect/>
          <a:stretch>
            <a:fillRect/>
          </a:stretch>
        </p:blipFill>
        <p:spPr bwMode="auto">
          <a:xfrm>
            <a:off x="2862263" y="1828800"/>
            <a:ext cx="4486275" cy="2228850"/>
          </a:xfrm>
          <a:prstGeom prst="rect">
            <a:avLst/>
          </a:prstGeom>
          <a:noFill/>
          <a:ln w="9525">
            <a:noFill/>
            <a:miter lim="800000"/>
            <a:headEnd/>
            <a:tailEnd/>
          </a:ln>
          <a:effectLst/>
        </p:spPr>
      </p:pic>
      <p:pic>
        <p:nvPicPr>
          <p:cNvPr id="249860" name="Picture 4"/>
          <p:cNvPicPr>
            <a:picLocks noChangeAspect="1" noChangeArrowheads="1"/>
          </p:cNvPicPr>
          <p:nvPr/>
        </p:nvPicPr>
        <p:blipFill>
          <a:blip r:embed="rId3"/>
          <a:srcRect/>
          <a:stretch>
            <a:fillRect/>
          </a:stretch>
        </p:blipFill>
        <p:spPr bwMode="auto">
          <a:xfrm>
            <a:off x="2886075" y="4343400"/>
            <a:ext cx="4438650" cy="2238375"/>
          </a:xfrm>
          <a:prstGeom prst="rect">
            <a:avLst/>
          </a:prstGeom>
          <a:noFill/>
          <a:ln w="9525">
            <a:noFill/>
            <a:miter lim="800000"/>
            <a:headEnd/>
            <a:tailEnd/>
          </a:ln>
          <a:effectLst/>
        </p:spPr>
      </p:pic>
    </p:spTree>
    <p:extLst>
      <p:ext uri="{BB962C8B-B14F-4D97-AF65-F5344CB8AC3E}">
        <p14:creationId xmlns:p14="http://schemas.microsoft.com/office/powerpoint/2010/main" val="415299649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3499433" y="5828872"/>
            <a:ext cx="5515149" cy="904634"/>
          </a:xfrm>
          <a:prstGeom prst="rect">
            <a:avLst/>
          </a:prstGeom>
          <a:effectLst>
            <a:outerShdw blurRad="50800" dist="88900" dir="2700000" algn="tl" rotWithShape="0">
              <a:srgbClr val="000000">
                <a:alpha val="43000"/>
              </a:srgbClr>
            </a:outerShdw>
          </a:effectLst>
        </p:spPr>
      </p:pic>
      <p:pic>
        <p:nvPicPr>
          <p:cNvPr id="3" name="Immagine 2"/>
          <p:cNvPicPr>
            <a:picLocks noChangeAspect="1"/>
          </p:cNvPicPr>
          <p:nvPr/>
        </p:nvPicPr>
        <p:blipFill>
          <a:blip r:embed="rId3"/>
          <a:stretch>
            <a:fillRect/>
          </a:stretch>
        </p:blipFill>
        <p:spPr>
          <a:xfrm>
            <a:off x="943745" y="627768"/>
            <a:ext cx="5404305" cy="4910966"/>
          </a:xfrm>
          <a:prstGeom prst="rect">
            <a:avLst/>
          </a:prstGeom>
          <a:effectLst>
            <a:outerShdw blurRad="50800" dist="88900" dir="2700000" algn="tl" rotWithShape="0">
              <a:srgbClr val="000000">
                <a:alpha val="43000"/>
              </a:srgbClr>
            </a:outerShdw>
          </a:effectLst>
        </p:spPr>
      </p:pic>
    </p:spTree>
    <p:extLst>
      <p:ext uri="{BB962C8B-B14F-4D97-AF65-F5344CB8AC3E}">
        <p14:creationId xmlns:p14="http://schemas.microsoft.com/office/powerpoint/2010/main" val="342089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3491880" y="2440157"/>
            <a:ext cx="3293740" cy="798483"/>
          </a:xfrm>
          <a:prstGeom prst="rect">
            <a:avLst/>
          </a:prstGeom>
        </p:spPr>
      </p:pic>
      <p:sp>
        <p:nvSpPr>
          <p:cNvPr id="6" name="Rettangolo 5"/>
          <p:cNvSpPr/>
          <p:nvPr/>
        </p:nvSpPr>
        <p:spPr>
          <a:xfrm>
            <a:off x="1403648" y="1412776"/>
            <a:ext cx="7272808" cy="830997"/>
          </a:xfrm>
          <a:prstGeom prst="rect">
            <a:avLst/>
          </a:prstGeom>
        </p:spPr>
        <p:txBody>
          <a:bodyPr wrap="square">
            <a:spAutoFit/>
          </a:bodyPr>
          <a:lstStyle/>
          <a:p>
            <a:pPr algn="just"/>
            <a:r>
              <a:rPr lang="it-IT" sz="1600" i="0">
                <a:latin typeface="Constantia"/>
                <a:cs typeface="Constantia"/>
              </a:rPr>
              <a:t>Let A denote the (weighted) adjacency matrix of a graph G=(V,E). Given a subset of vertices S </a:t>
            </a:r>
            <a:r>
              <a:rPr lang="it-IT" sz="1600" i="0">
                <a:latin typeface="Constantia"/>
                <a:cs typeface="Constantia"/>
                <a:sym typeface="Symbol"/>
              </a:rPr>
              <a:t></a:t>
            </a:r>
            <a:r>
              <a:rPr lang="en-US" sz="1600" i="0">
                <a:effectLst/>
                <a:latin typeface="Constantia"/>
                <a:cs typeface="Constantia"/>
              </a:rPr>
              <a:t> </a:t>
            </a:r>
            <a:r>
              <a:rPr lang="it-IT" sz="1600" i="0">
                <a:latin typeface="Constantia"/>
                <a:cs typeface="Constantia"/>
              </a:rPr>
              <a:t>V and a parameter </a:t>
            </a:r>
            <a:r>
              <a:rPr lang="it-IT" sz="1600">
                <a:latin typeface="Constantia"/>
                <a:cs typeface="Constantia"/>
                <a:sym typeface="Symbol"/>
              </a:rPr>
              <a:t></a:t>
            </a:r>
            <a:r>
              <a:rPr lang="en-US" sz="1600" i="0">
                <a:latin typeface="Constantia"/>
                <a:cs typeface="Constantia"/>
                <a:sym typeface="Symbol"/>
              </a:rPr>
              <a:t> </a:t>
            </a:r>
            <a:r>
              <a:rPr lang="it-IT" sz="1600" i="0">
                <a:latin typeface="Constantia"/>
                <a:cs typeface="Constantia"/>
              </a:rPr>
              <a:t>&gt; </a:t>
            </a:r>
            <a:r>
              <a:rPr lang="it-IT" sz="1600" i="0">
                <a:latin typeface="Times New Roman"/>
                <a:cs typeface="Times New Roman"/>
              </a:rPr>
              <a:t>0</a:t>
            </a:r>
            <a:r>
              <a:rPr lang="it-IT" sz="1600" i="0">
                <a:latin typeface="Constantia"/>
                <a:cs typeface="Constantia"/>
              </a:rPr>
              <a:t>, define the following parameterized family of quadratic programs:</a:t>
            </a:r>
            <a:endParaRPr lang="it-IT" sz="1600">
              <a:latin typeface="Constantia"/>
              <a:cs typeface="Constantia"/>
            </a:endParaRPr>
          </a:p>
        </p:txBody>
      </p:sp>
      <p:pic>
        <p:nvPicPr>
          <p:cNvPr id="8" name="Immagine 7"/>
          <p:cNvPicPr>
            <a:picLocks noChangeAspect="1"/>
          </p:cNvPicPr>
          <p:nvPr/>
        </p:nvPicPr>
        <p:blipFill>
          <a:blip r:embed="rId3"/>
          <a:stretch>
            <a:fillRect/>
          </a:stretch>
        </p:blipFill>
        <p:spPr>
          <a:xfrm>
            <a:off x="4139952" y="3971965"/>
            <a:ext cx="1875532" cy="814474"/>
          </a:xfrm>
          <a:prstGeom prst="rect">
            <a:avLst/>
          </a:prstGeom>
        </p:spPr>
      </p:pic>
      <p:sp>
        <p:nvSpPr>
          <p:cNvPr id="9" name="Rettangolo 8"/>
          <p:cNvSpPr/>
          <p:nvPr/>
        </p:nvSpPr>
        <p:spPr>
          <a:xfrm>
            <a:off x="1403648" y="3243173"/>
            <a:ext cx="7272808" cy="584776"/>
          </a:xfrm>
          <a:prstGeom prst="rect">
            <a:avLst/>
          </a:prstGeom>
        </p:spPr>
        <p:txBody>
          <a:bodyPr wrap="square">
            <a:spAutoFit/>
          </a:bodyPr>
          <a:lstStyle/>
          <a:p>
            <a:pPr algn="just"/>
            <a:r>
              <a:rPr lang="it-IT" sz="1600" i="0">
                <a:latin typeface="Constantia"/>
                <a:cs typeface="Constantia"/>
              </a:rPr>
              <a:t>where </a:t>
            </a:r>
            <a:r>
              <a:rPr lang="it-IT" sz="1600" i="1">
                <a:latin typeface="Constantia"/>
                <a:cs typeface="Constantia"/>
              </a:rPr>
              <a:t>I</a:t>
            </a:r>
            <a:r>
              <a:rPr lang="it-IT" sz="1600" i="0" baseline="-25000">
                <a:latin typeface="Constantia"/>
                <a:cs typeface="Constantia"/>
              </a:rPr>
              <a:t>S</a:t>
            </a:r>
            <a:r>
              <a:rPr lang="it-IT" sz="1600" i="0">
                <a:latin typeface="Constantia"/>
                <a:cs typeface="Constantia"/>
              </a:rPr>
              <a:t> is the diagonal matrix whose diagonal elements are set to </a:t>
            </a:r>
            <a:r>
              <a:rPr lang="it-IT" sz="1600" i="0">
                <a:latin typeface="Times New Roman"/>
                <a:cs typeface="Times New Roman"/>
              </a:rPr>
              <a:t>1</a:t>
            </a:r>
            <a:r>
              <a:rPr lang="it-IT" sz="1600" i="0">
                <a:latin typeface="Constantia"/>
                <a:cs typeface="Constantia"/>
              </a:rPr>
              <a:t> in correspondence to the vertices contained in V \ S,  and to zero otherwise: </a:t>
            </a:r>
            <a:endParaRPr lang="it-IT" sz="1600">
              <a:latin typeface="Constantia"/>
              <a:cs typeface="Constantia"/>
            </a:endParaRPr>
          </a:p>
        </p:txBody>
      </p:sp>
      <p:sp>
        <p:nvSpPr>
          <p:cNvPr id="14"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Constrained Dominant Sets</a:t>
            </a:r>
          </a:p>
        </p:txBody>
      </p:sp>
      <p:grpSp>
        <p:nvGrpSpPr>
          <p:cNvPr id="3" name="Gruppo 2"/>
          <p:cNvGrpSpPr/>
          <p:nvPr/>
        </p:nvGrpSpPr>
        <p:grpSpPr>
          <a:xfrm>
            <a:off x="1475656" y="5157192"/>
            <a:ext cx="7272808" cy="1274658"/>
            <a:chOff x="1003144" y="5157192"/>
            <a:chExt cx="7272808" cy="1274658"/>
          </a:xfrm>
        </p:grpSpPr>
        <p:grpSp>
          <p:nvGrpSpPr>
            <p:cNvPr id="13" name="Gruppo 12"/>
            <p:cNvGrpSpPr/>
            <p:nvPr/>
          </p:nvGrpSpPr>
          <p:grpSpPr>
            <a:xfrm>
              <a:off x="1003144" y="5157192"/>
              <a:ext cx="7272808" cy="1274658"/>
              <a:chOff x="1475656" y="5394702"/>
              <a:chExt cx="7560840" cy="1274658"/>
            </a:xfrm>
          </p:grpSpPr>
          <p:sp>
            <p:nvSpPr>
              <p:cNvPr id="10" name="Rettangolo 9"/>
              <p:cNvSpPr/>
              <p:nvPr/>
            </p:nvSpPr>
            <p:spPr>
              <a:xfrm>
                <a:off x="1475656" y="5394702"/>
                <a:ext cx="7200800" cy="338554"/>
              </a:xfrm>
              <a:prstGeom prst="rect">
                <a:avLst/>
              </a:prstGeom>
            </p:spPr>
            <p:txBody>
              <a:bodyPr wrap="square">
                <a:spAutoFit/>
              </a:bodyPr>
              <a:lstStyle/>
              <a:p>
                <a:pPr algn="just"/>
                <a:r>
                  <a:rPr lang="it-IT" sz="1600" b="1" i="0">
                    <a:latin typeface="Constantia"/>
                    <a:cs typeface="Constantia"/>
                  </a:rPr>
                  <a:t>Property.</a:t>
                </a:r>
                <a:r>
                  <a:rPr lang="it-IT" sz="1600" i="0">
                    <a:latin typeface="Constantia"/>
                    <a:cs typeface="Constantia"/>
                  </a:rPr>
                  <a:t> By setting:</a:t>
                </a:r>
              </a:p>
            </p:txBody>
          </p:sp>
          <p:sp>
            <p:nvSpPr>
              <p:cNvPr id="12" name="Rettangolo 11"/>
              <p:cNvSpPr/>
              <p:nvPr/>
            </p:nvSpPr>
            <p:spPr>
              <a:xfrm>
                <a:off x="1475656" y="6330806"/>
                <a:ext cx="7560840" cy="338554"/>
              </a:xfrm>
              <a:prstGeom prst="rect">
                <a:avLst/>
              </a:prstGeom>
            </p:spPr>
            <p:txBody>
              <a:bodyPr wrap="square">
                <a:spAutoFit/>
              </a:bodyPr>
              <a:lstStyle/>
              <a:p>
                <a:pPr algn="l"/>
                <a:r>
                  <a:rPr lang="it-IT" sz="1600" i="0">
                    <a:latin typeface="Constantia"/>
                    <a:cs typeface="Constantia"/>
                  </a:rPr>
                  <a:t>all local solutions will have a support containing elements of S.</a:t>
                </a:r>
                <a:endParaRPr lang="it-IT" sz="1600">
                  <a:latin typeface="Constantia"/>
                  <a:cs typeface="Constantia"/>
                </a:endParaRPr>
              </a:p>
            </p:txBody>
          </p:sp>
        </p:grpSp>
        <p:pic>
          <p:nvPicPr>
            <p:cNvPr id="2" name="Immagine 1"/>
            <p:cNvPicPr>
              <a:picLocks noChangeAspect="1"/>
            </p:cNvPicPr>
            <p:nvPr/>
          </p:nvPicPr>
          <p:blipFill>
            <a:blip r:embed="rId4"/>
            <a:stretch>
              <a:fillRect/>
            </a:stretch>
          </p:blipFill>
          <p:spPr>
            <a:xfrm>
              <a:off x="3668890" y="5540049"/>
              <a:ext cx="1794951" cy="538485"/>
            </a:xfrm>
            <a:prstGeom prst="rect">
              <a:avLst/>
            </a:prstGeom>
          </p:spPr>
        </p:pic>
      </p:grpSp>
    </p:spTree>
    <p:extLst>
      <p:ext uri="{BB962C8B-B14F-4D97-AF65-F5344CB8AC3E}">
        <p14:creationId xmlns:p14="http://schemas.microsoft.com/office/powerpoint/2010/main" val="112642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1331640" y="5836505"/>
            <a:ext cx="7488832" cy="830997"/>
          </a:xfrm>
          <a:prstGeom prst="rect">
            <a:avLst/>
          </a:prstGeom>
        </p:spPr>
        <p:txBody>
          <a:bodyPr wrap="square">
            <a:spAutoFit/>
          </a:bodyPr>
          <a:lstStyle/>
          <a:p>
            <a:pPr algn="just"/>
            <a:r>
              <a:rPr lang="it-IT" sz="1200" b="1" i="0">
                <a:latin typeface="Constantia"/>
                <a:cs typeface="Constantia"/>
              </a:rPr>
              <a:t>Left:</a:t>
            </a:r>
            <a:r>
              <a:rPr lang="it-IT" sz="1200" i="0">
                <a:latin typeface="Constantia"/>
                <a:cs typeface="Constantia"/>
              </a:rPr>
              <a:t> An input image with different user annotations. Tight bounding box (Tight BB), loose bounding box (Loose BB), a scribble made (only) on the foreground object (Scribbles on FG), scribbles with errors. </a:t>
            </a:r>
          </a:p>
          <a:p>
            <a:pPr algn="just"/>
            <a:endParaRPr lang="it-IT" sz="1200" i="0">
              <a:latin typeface="Constantia"/>
              <a:cs typeface="Constantia"/>
            </a:endParaRPr>
          </a:p>
          <a:p>
            <a:pPr algn="just"/>
            <a:r>
              <a:rPr lang="it-IT" sz="1200" b="1" i="0">
                <a:latin typeface="Constantia"/>
                <a:cs typeface="Constantia"/>
              </a:rPr>
              <a:t>Right:</a:t>
            </a:r>
            <a:r>
              <a:rPr lang="it-IT" sz="1200" i="0">
                <a:latin typeface="Constantia"/>
                <a:cs typeface="Constantia"/>
              </a:rPr>
              <a:t> Results of the proposed algorithm.</a:t>
            </a:r>
            <a:endParaRPr lang="it-IT" sz="1200">
              <a:latin typeface="Constantia"/>
              <a:cs typeface="Constantia"/>
            </a:endParaRPr>
          </a:p>
        </p:txBody>
      </p:sp>
      <p:sp>
        <p:nvSpPr>
          <p:cNvPr id="4" name="Rettangolo 3"/>
          <p:cNvSpPr/>
          <p:nvPr/>
        </p:nvSpPr>
        <p:spPr>
          <a:xfrm>
            <a:off x="1259632" y="1589891"/>
            <a:ext cx="7560840" cy="830997"/>
          </a:xfrm>
          <a:prstGeom prst="rect">
            <a:avLst/>
          </a:prstGeom>
        </p:spPr>
        <p:txBody>
          <a:bodyPr wrap="square">
            <a:spAutoFit/>
          </a:bodyPr>
          <a:lstStyle/>
          <a:p>
            <a:pPr algn="just"/>
            <a:r>
              <a:rPr lang="it-IT" sz="1600" i="0">
                <a:latin typeface="Constantia"/>
                <a:cs typeface="Constantia"/>
              </a:rPr>
              <a:t>Given an image and some information provided by a user, in the form of a scribble or of a bounding box, to provide as output a foreground object that best reflects the user’s intent.</a:t>
            </a:r>
            <a:endParaRPr lang="it-IT" sz="1600">
              <a:latin typeface="Constantia"/>
              <a:cs typeface="Constantia"/>
            </a:endParaRPr>
          </a:p>
        </p:txBody>
      </p:sp>
      <p:pic>
        <p:nvPicPr>
          <p:cNvPr id="5" name="Immagine 4"/>
          <p:cNvPicPr>
            <a:picLocks noChangeAspect="1"/>
          </p:cNvPicPr>
          <p:nvPr/>
        </p:nvPicPr>
        <p:blipFill>
          <a:blip r:embed="rId2"/>
          <a:stretch>
            <a:fillRect/>
          </a:stretch>
        </p:blipFill>
        <p:spPr>
          <a:xfrm>
            <a:off x="2987824" y="2708920"/>
            <a:ext cx="4032448" cy="2742820"/>
          </a:xfrm>
          <a:prstGeom prst="rect">
            <a:avLst/>
          </a:prstGeom>
        </p:spPr>
      </p:pic>
      <p:sp>
        <p:nvSpPr>
          <p:cNvPr id="6" name="Titolo 1"/>
          <p:cNvSpPr txBox="1">
            <a:spLocks/>
          </p:cNvSpPr>
          <p:nvPr/>
        </p:nvSpPr>
        <p:spPr>
          <a:xfrm>
            <a:off x="539552"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Application to Interactive Image Segmentation</a:t>
            </a:r>
          </a:p>
        </p:txBody>
      </p:sp>
    </p:spTree>
    <p:extLst>
      <p:ext uri="{BB962C8B-B14F-4D97-AF65-F5344CB8AC3E}">
        <p14:creationId xmlns:p14="http://schemas.microsoft.com/office/powerpoint/2010/main" val="906687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255023" y="1268760"/>
            <a:ext cx="7637457" cy="3215377"/>
          </a:xfrm>
          <a:prstGeom prst="rect">
            <a:avLst/>
          </a:prstGeom>
        </p:spPr>
      </p:pic>
      <p:sp>
        <p:nvSpPr>
          <p:cNvPr id="3" name="Rettangolo 2"/>
          <p:cNvSpPr/>
          <p:nvPr/>
        </p:nvSpPr>
        <p:spPr>
          <a:xfrm>
            <a:off x="1235634" y="4509120"/>
            <a:ext cx="7728854" cy="2203680"/>
          </a:xfrm>
          <a:prstGeom prst="rect">
            <a:avLst/>
          </a:prstGeom>
        </p:spPr>
        <p:txBody>
          <a:bodyPr wrap="square">
            <a:spAutoFit/>
          </a:bodyPr>
          <a:lstStyle/>
          <a:p>
            <a:pPr algn="just"/>
            <a:r>
              <a:rPr lang="it-IT" sz="1400" b="1" i="0">
                <a:latin typeface="Constantia"/>
                <a:cs typeface="Constantia"/>
              </a:rPr>
              <a:t>Left:</a:t>
            </a:r>
            <a:r>
              <a:rPr lang="it-IT" sz="1400" i="0">
                <a:latin typeface="Constantia"/>
                <a:cs typeface="Constantia"/>
              </a:rPr>
              <a:t> Over-segmented image with a user scribble (blue label). </a:t>
            </a:r>
          </a:p>
          <a:p>
            <a:pPr algn="just"/>
            <a:endParaRPr lang="it-IT" sz="1400" i="0">
              <a:latin typeface="Constantia"/>
              <a:cs typeface="Constantia"/>
            </a:endParaRPr>
          </a:p>
          <a:p>
            <a:pPr algn="just"/>
            <a:r>
              <a:rPr lang="it-IT" sz="1400" b="1" i="0">
                <a:latin typeface="Constantia"/>
                <a:cs typeface="Constantia"/>
              </a:rPr>
              <a:t>Middle:</a:t>
            </a:r>
            <a:r>
              <a:rPr lang="it-IT" sz="1400" i="0">
                <a:latin typeface="Constantia"/>
                <a:cs typeface="Constantia"/>
              </a:rPr>
              <a:t> The corresponding affinity matrix, using each over-segments as a node, showing its two parts: S, the constraint set which contains the user labels, and V n S, the part of the graph which takes the regularization parameter .</a:t>
            </a:r>
          </a:p>
          <a:p>
            <a:pPr algn="just"/>
            <a:endParaRPr lang="it-IT" sz="1400" i="0">
              <a:latin typeface="Constantia"/>
              <a:cs typeface="Constantia"/>
            </a:endParaRPr>
          </a:p>
          <a:p>
            <a:pPr algn="just"/>
            <a:r>
              <a:rPr lang="it-IT" sz="1400" b="1" i="0">
                <a:latin typeface="Constantia"/>
                <a:cs typeface="Constantia"/>
              </a:rPr>
              <a:t>Right:</a:t>
            </a:r>
            <a:r>
              <a:rPr lang="it-IT" sz="1400" i="0">
                <a:latin typeface="Constantia"/>
                <a:cs typeface="Constantia"/>
              </a:rPr>
              <a:t> RRp, starts from the barycenter and extracts the first dominant set and update x and M, for the next extraction till all the dominant sets which contain the user labeled regions are extracted.</a:t>
            </a:r>
            <a:endParaRPr lang="it-IT" sz="1400">
              <a:latin typeface="Constantia"/>
              <a:cs typeface="Constantia"/>
            </a:endParaRPr>
          </a:p>
        </p:txBody>
      </p:sp>
      <p:sp>
        <p:nvSpPr>
          <p:cNvPr id="5"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System Overview</a:t>
            </a:r>
          </a:p>
        </p:txBody>
      </p:sp>
    </p:spTree>
    <p:extLst>
      <p:ext uri="{BB962C8B-B14F-4D97-AF65-F5344CB8AC3E}">
        <p14:creationId xmlns:p14="http://schemas.microsoft.com/office/powerpoint/2010/main" val="412340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2"/>
          <a:stretch>
            <a:fillRect/>
          </a:stretch>
        </p:blipFill>
        <p:spPr>
          <a:xfrm>
            <a:off x="464511" y="1733111"/>
            <a:ext cx="8716001" cy="4489887"/>
          </a:xfrm>
          <a:prstGeom prst="rect">
            <a:avLst/>
          </a:prstGeom>
        </p:spPr>
      </p:pic>
      <p:sp>
        <p:nvSpPr>
          <p:cNvPr id="5"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Results</a:t>
            </a:r>
          </a:p>
        </p:txBody>
      </p:sp>
      <p:sp>
        <p:nvSpPr>
          <p:cNvPr id="9" name="Rettangolo 8"/>
          <p:cNvSpPr/>
          <p:nvPr/>
        </p:nvSpPr>
        <p:spPr>
          <a:xfrm>
            <a:off x="549175" y="5003794"/>
            <a:ext cx="3633611" cy="739428"/>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p:cNvSpPr/>
          <p:nvPr/>
        </p:nvSpPr>
        <p:spPr>
          <a:xfrm>
            <a:off x="5159276" y="5308594"/>
            <a:ext cx="3473450" cy="739428"/>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30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Nash Equilibria</a:t>
            </a:r>
          </a:p>
        </p:txBody>
      </p:sp>
      <p:sp>
        <p:nvSpPr>
          <p:cNvPr id="7" name="Rectangle 3"/>
          <p:cNvSpPr txBox="1">
            <a:spLocks noChangeArrowheads="1"/>
          </p:cNvSpPr>
          <p:nvPr/>
        </p:nvSpPr>
        <p:spPr bwMode="auto">
          <a:xfrm>
            <a:off x="1371600" y="1628800"/>
            <a:ext cx="7467600" cy="4572000"/>
          </a:xfrm>
          <a:prstGeom prst="rect">
            <a:avLst/>
          </a:prstGeom>
          <a:noFill/>
          <a:ln w="9525">
            <a:noFill/>
            <a:miter lim="800000"/>
            <a:headEnd/>
            <a:tailEnd/>
          </a:ln>
        </p:spPr>
        <p:txBody>
          <a:bodyPr>
            <a:prstTxWarp prst="textNoShape">
              <a:avLst/>
            </a:prstTxWarp>
          </a:bodyPr>
          <a:lstStyle/>
          <a:p>
            <a:pPr marL="342900" indent="-342900" algn="l">
              <a:buClr>
                <a:srgbClr val="B40000"/>
              </a:buClr>
              <a:buFont typeface="Wingdings" charset="2"/>
              <a:buChar char="ü"/>
              <a:defRPr/>
            </a:pPr>
            <a:r>
              <a:rPr lang="en-US" sz="1700" i="0" kern="0">
                <a:solidFill>
                  <a:srgbClr val="000000"/>
                </a:solidFill>
                <a:latin typeface="Optima" charset="0"/>
                <a:ea typeface="Optima" charset="0"/>
                <a:cs typeface="Optima" charset="0"/>
              </a:rPr>
              <a:t>Let </a:t>
            </a:r>
            <a:r>
              <a:rPr lang="en-US" sz="1700" kern="0">
                <a:solidFill>
                  <a:srgbClr val="000000"/>
                </a:solidFill>
                <a:latin typeface="Optima" charset="0"/>
                <a:ea typeface="Optima" charset="0"/>
                <a:cs typeface="Optima" charset="0"/>
              </a:rPr>
              <a:t>A</a:t>
            </a:r>
            <a:r>
              <a:rPr lang="en-US" sz="1700" i="0" kern="0">
                <a:solidFill>
                  <a:srgbClr val="000000"/>
                </a:solidFill>
                <a:latin typeface="Optima" charset="0"/>
                <a:ea typeface="Optima" charset="0"/>
                <a:cs typeface="Optima" charset="0"/>
              </a:rPr>
              <a:t> be an arbitrary </a:t>
            </a:r>
            <a:r>
              <a:rPr lang="en-US" sz="1700" b="1" i="0" kern="0">
                <a:solidFill>
                  <a:srgbClr val="000000"/>
                </a:solidFill>
                <a:latin typeface="Optima" charset="0"/>
                <a:ea typeface="Optima" charset="0"/>
                <a:cs typeface="Optima" charset="0"/>
              </a:rPr>
              <a:t>payoff</a:t>
            </a:r>
            <a:r>
              <a:rPr lang="en-US" sz="1700" i="0" kern="0">
                <a:solidFill>
                  <a:srgbClr val="000000"/>
                </a:solidFill>
                <a:latin typeface="Optima" charset="0"/>
                <a:ea typeface="Optima" charset="0"/>
                <a:cs typeface="Optima" charset="0"/>
              </a:rPr>
              <a:t> matrix: </a:t>
            </a:r>
            <a:r>
              <a:rPr lang="en-US" sz="1700" kern="0">
                <a:solidFill>
                  <a:srgbClr val="000000"/>
                </a:solidFill>
                <a:latin typeface="Optima" charset="0"/>
                <a:ea typeface="Optima" charset="0"/>
                <a:cs typeface="Optima" charset="0"/>
              </a:rPr>
              <a:t>a</a:t>
            </a:r>
            <a:r>
              <a:rPr lang="en-US" sz="1700" kern="0" baseline="-25000">
                <a:solidFill>
                  <a:srgbClr val="000000"/>
                </a:solidFill>
                <a:latin typeface="Optima" charset="0"/>
                <a:ea typeface="Optima" charset="0"/>
                <a:cs typeface="Optima" charset="0"/>
              </a:rPr>
              <a:t>ij</a:t>
            </a:r>
            <a:r>
              <a:rPr lang="en-US" sz="1700" i="0" kern="0">
                <a:solidFill>
                  <a:srgbClr val="000000"/>
                </a:solidFill>
                <a:latin typeface="Optima" charset="0"/>
                <a:ea typeface="Optima" charset="0"/>
                <a:cs typeface="Optima" charset="0"/>
              </a:rPr>
              <a:t> is the payoff obtained by playing </a:t>
            </a:r>
            <a:r>
              <a:rPr lang="en-US" sz="1700" kern="0">
                <a:solidFill>
                  <a:srgbClr val="000000"/>
                </a:solidFill>
                <a:latin typeface="Optima" charset="0"/>
                <a:ea typeface="Optima" charset="0"/>
                <a:cs typeface="Optima" charset="0"/>
              </a:rPr>
              <a:t>i</a:t>
            </a:r>
            <a:r>
              <a:rPr lang="en-US" sz="1700" i="0" kern="0">
                <a:solidFill>
                  <a:srgbClr val="000000"/>
                </a:solidFill>
                <a:latin typeface="Optima" charset="0"/>
                <a:ea typeface="Optima" charset="0"/>
                <a:cs typeface="Optima" charset="0"/>
              </a:rPr>
              <a:t> while the opponent plays </a:t>
            </a:r>
            <a:r>
              <a:rPr lang="en-US" sz="1700" kern="0">
                <a:solidFill>
                  <a:srgbClr val="000000"/>
                </a:solidFill>
                <a:latin typeface="Optima" charset="0"/>
                <a:ea typeface="Optima" charset="0"/>
                <a:cs typeface="Optima" charset="0"/>
              </a:rPr>
              <a:t>j</a:t>
            </a:r>
            <a:r>
              <a:rPr lang="en-US" sz="1700" i="0" kern="0">
                <a:solidFill>
                  <a:srgbClr val="000000"/>
                </a:solidFill>
                <a:latin typeface="Optima" charset="0"/>
                <a:ea typeface="Optima" charset="0"/>
                <a:cs typeface="Optima" charset="0"/>
              </a:rPr>
              <a:t>.</a:t>
            </a:r>
          </a:p>
          <a:p>
            <a:pPr marL="342900" indent="-342900" algn="l">
              <a:buClrTx/>
              <a:buFont typeface="Wingdings" charset="2"/>
              <a:buChar char="§"/>
              <a:defRPr/>
            </a:pPr>
            <a:endParaRPr lang="en-US" sz="1700" i="0" kern="0">
              <a:solidFill>
                <a:srgbClr val="000000"/>
              </a:solidFill>
              <a:latin typeface="Optima" charset="0"/>
              <a:ea typeface="Optima" charset="0"/>
              <a:cs typeface="Optima" charset="0"/>
            </a:endParaRPr>
          </a:p>
          <a:p>
            <a:pPr marL="342900" indent="-342900" algn="l">
              <a:buClr>
                <a:srgbClr val="B40000"/>
              </a:buClr>
              <a:buFont typeface="Wingdings" charset="2"/>
              <a:buChar char="ü"/>
              <a:defRPr/>
            </a:pPr>
            <a:r>
              <a:rPr lang="en-US" sz="1700" i="0" kern="0">
                <a:solidFill>
                  <a:srgbClr val="000000"/>
                </a:solidFill>
                <a:latin typeface="Optima" charset="0"/>
                <a:ea typeface="Optima" charset="0"/>
                <a:cs typeface="Optima" charset="0"/>
              </a:rPr>
              <a:t>The average payoff obtained by playing mixed strategy </a:t>
            </a:r>
            <a:r>
              <a:rPr lang="en-US" sz="1700" b="1" i="0" kern="0">
                <a:solidFill>
                  <a:srgbClr val="000000"/>
                </a:solidFill>
                <a:latin typeface="Optima" charset="0"/>
                <a:ea typeface="Optima" charset="0"/>
                <a:cs typeface="Optima" charset="0"/>
              </a:rPr>
              <a:t>y</a:t>
            </a:r>
            <a:r>
              <a:rPr lang="en-US" sz="1700" i="0" kern="0">
                <a:solidFill>
                  <a:srgbClr val="000000"/>
                </a:solidFill>
                <a:latin typeface="Optima" charset="0"/>
                <a:ea typeface="Optima" charset="0"/>
                <a:cs typeface="Optima" charset="0"/>
              </a:rPr>
              <a:t> while the opponent plays </a:t>
            </a:r>
            <a:r>
              <a:rPr lang="en-US" sz="1700" b="1" i="0" kern="0">
                <a:solidFill>
                  <a:srgbClr val="000000"/>
                </a:solidFill>
                <a:latin typeface="Optima" charset="0"/>
                <a:ea typeface="Optima" charset="0"/>
                <a:cs typeface="Optima" charset="0"/>
              </a:rPr>
              <a:t>x</a:t>
            </a:r>
            <a:r>
              <a:rPr lang="en-US" sz="1700" i="0" kern="0">
                <a:solidFill>
                  <a:srgbClr val="000000"/>
                </a:solidFill>
                <a:latin typeface="Optima" charset="0"/>
                <a:ea typeface="Optima" charset="0"/>
                <a:cs typeface="Optima" charset="0"/>
              </a:rPr>
              <a:t>, is:</a:t>
            </a:r>
          </a:p>
          <a:p>
            <a:pPr marL="342900" indent="-342900" algn="l">
              <a:buClrTx/>
              <a:buFont typeface="Wingdings" charset="2"/>
              <a:buChar char="§"/>
              <a:defRPr/>
            </a:pPr>
            <a:endParaRPr lang="en-US" sz="1700" i="0" kern="0">
              <a:solidFill>
                <a:srgbClr val="000000"/>
              </a:solidFill>
              <a:latin typeface="Optima" charset="0"/>
              <a:ea typeface="Optima" charset="0"/>
              <a:cs typeface="Optima" charset="0"/>
            </a:endParaRPr>
          </a:p>
          <a:p>
            <a:pPr marL="342900" indent="-342900" algn="l">
              <a:buClrTx/>
              <a:buFont typeface="Wingdings" charset="2"/>
              <a:buChar char="§"/>
              <a:defRPr/>
            </a:pPr>
            <a:endParaRPr lang="en-US" sz="1700" i="0" kern="0">
              <a:solidFill>
                <a:srgbClr val="000000"/>
              </a:solidFill>
              <a:latin typeface="Optima" charset="0"/>
              <a:ea typeface="Optima" charset="0"/>
              <a:cs typeface="Optima" charset="0"/>
            </a:endParaRPr>
          </a:p>
          <a:p>
            <a:pPr marL="342900" indent="-342900" algn="l">
              <a:buClrTx/>
              <a:buFont typeface="Wingdings" charset="2"/>
              <a:buChar char="§"/>
              <a:defRPr/>
            </a:pPr>
            <a:endParaRPr lang="en-US" sz="1700" i="0" kern="0">
              <a:solidFill>
                <a:srgbClr val="000000"/>
              </a:solidFill>
              <a:latin typeface="Optima" charset="0"/>
              <a:ea typeface="Optima" charset="0"/>
              <a:cs typeface="Optima" charset="0"/>
            </a:endParaRPr>
          </a:p>
          <a:p>
            <a:pPr marL="342900" indent="-342900" algn="l">
              <a:buClr>
                <a:srgbClr val="B40000"/>
              </a:buClr>
              <a:buFont typeface="Wingdings" charset="2"/>
              <a:buChar char="ü"/>
              <a:defRPr/>
            </a:pPr>
            <a:r>
              <a:rPr lang="en-US" sz="1700" i="0" kern="0">
                <a:solidFill>
                  <a:srgbClr val="000000"/>
                </a:solidFill>
                <a:latin typeface="Optima" charset="0"/>
                <a:ea typeface="Optima" charset="0"/>
                <a:cs typeface="Optima" charset="0"/>
              </a:rPr>
              <a:t>A mixed strategy </a:t>
            </a:r>
            <a:r>
              <a:rPr lang="en-US" sz="1700" b="1" i="0" kern="0">
                <a:solidFill>
                  <a:srgbClr val="000000"/>
                </a:solidFill>
                <a:latin typeface="Optima" charset="0"/>
                <a:ea typeface="Optima" charset="0"/>
                <a:cs typeface="Optima" charset="0"/>
              </a:rPr>
              <a:t>x</a:t>
            </a:r>
            <a:r>
              <a:rPr lang="en-US" sz="1700" i="0" kern="0">
                <a:solidFill>
                  <a:srgbClr val="000000"/>
                </a:solidFill>
                <a:latin typeface="Optima" charset="0"/>
                <a:ea typeface="Optima" charset="0"/>
                <a:cs typeface="Optima" charset="0"/>
              </a:rPr>
              <a:t> is a (symmetric) </a:t>
            </a:r>
            <a:r>
              <a:rPr lang="en-US" sz="1700" b="1" i="0" kern="0">
                <a:solidFill>
                  <a:srgbClr val="000000"/>
                </a:solidFill>
                <a:latin typeface="Optima" charset="0"/>
                <a:ea typeface="Optima" charset="0"/>
                <a:cs typeface="Optima" charset="0"/>
              </a:rPr>
              <a:t>Nash equilibrium</a:t>
            </a:r>
            <a:r>
              <a:rPr lang="en-US" sz="1700" i="0" kern="0">
                <a:solidFill>
                  <a:srgbClr val="000000"/>
                </a:solidFill>
                <a:latin typeface="Optima" charset="0"/>
                <a:ea typeface="Optima" charset="0"/>
                <a:cs typeface="Optima" charset="0"/>
              </a:rPr>
              <a:t> if </a:t>
            </a:r>
            <a:br>
              <a:rPr lang="en-US" sz="1700" i="0" kern="0">
                <a:solidFill>
                  <a:srgbClr val="000000"/>
                </a:solidFill>
                <a:latin typeface="Optima" charset="0"/>
                <a:ea typeface="Optima" charset="0"/>
                <a:cs typeface="Optima" charset="0"/>
              </a:rPr>
            </a:br>
            <a:r>
              <a:rPr lang="en-US" sz="1700" i="0" kern="0">
                <a:solidFill>
                  <a:srgbClr val="000000"/>
                </a:solidFill>
                <a:latin typeface="Optima" charset="0"/>
                <a:ea typeface="Optima" charset="0"/>
                <a:cs typeface="Optima" charset="0"/>
              </a:rPr>
              <a:t>                       </a:t>
            </a:r>
          </a:p>
          <a:p>
            <a:pPr marL="742950" lvl="1" indent="-285750" algn="l">
              <a:buClrTx/>
              <a:buFontTx/>
              <a:buNone/>
              <a:defRPr/>
            </a:pPr>
            <a:endParaRPr lang="en-US" sz="1700" i="0" kern="0">
              <a:solidFill>
                <a:srgbClr val="000000"/>
              </a:solidFill>
              <a:latin typeface="Optima" charset="0"/>
              <a:ea typeface="Optima" charset="0"/>
              <a:cs typeface="Optima" charset="0"/>
            </a:endParaRPr>
          </a:p>
          <a:p>
            <a:pPr marL="742950" lvl="1" indent="-285750" algn="l">
              <a:buClrTx/>
              <a:buFontTx/>
              <a:buNone/>
              <a:defRPr/>
            </a:pPr>
            <a:endParaRPr lang="en-US" sz="1700" i="0" kern="0">
              <a:solidFill>
                <a:srgbClr val="000000"/>
              </a:solidFill>
              <a:latin typeface="Optima" charset="0"/>
              <a:ea typeface="Optima" charset="0"/>
              <a:cs typeface="Optima" charset="0"/>
            </a:endParaRPr>
          </a:p>
          <a:p>
            <a:pPr marL="651600" lvl="1" indent="-285750" algn="l">
              <a:buClrTx/>
              <a:buFontTx/>
              <a:buNone/>
              <a:defRPr/>
            </a:pPr>
            <a:r>
              <a:rPr lang="en-US" sz="1700" i="0" kern="0">
                <a:solidFill>
                  <a:srgbClr val="000000"/>
                </a:solidFill>
                <a:latin typeface="Optima" charset="0"/>
                <a:ea typeface="Optima" charset="0"/>
                <a:cs typeface="Optima" charset="0"/>
              </a:rPr>
              <a:t>for all strategies </a:t>
            </a:r>
            <a:r>
              <a:rPr lang="en-US" sz="1700" b="1" i="0" kern="0">
                <a:solidFill>
                  <a:srgbClr val="000000"/>
                </a:solidFill>
                <a:latin typeface="Optima" charset="0"/>
                <a:ea typeface="Optima" charset="0"/>
                <a:cs typeface="Optima" charset="0"/>
              </a:rPr>
              <a:t>y</a:t>
            </a:r>
            <a:r>
              <a:rPr lang="en-US" sz="1700" i="0" kern="0">
                <a:solidFill>
                  <a:srgbClr val="000000"/>
                </a:solidFill>
                <a:latin typeface="Optima" charset="0"/>
                <a:ea typeface="Optima" charset="0"/>
                <a:cs typeface="Optima" charset="0"/>
              </a:rPr>
              <a:t>. (Best reply to itself.)</a:t>
            </a:r>
          </a:p>
          <a:p>
            <a:pPr marL="342900" indent="-342900" algn="l">
              <a:buClrTx/>
              <a:buFont typeface="Wingdings" charset="2"/>
              <a:buChar char="§"/>
              <a:defRPr/>
            </a:pPr>
            <a:endParaRPr lang="en-US" sz="1700" i="0" kern="0">
              <a:solidFill>
                <a:srgbClr val="000000"/>
              </a:solidFill>
              <a:latin typeface="Optima" charset="0"/>
              <a:ea typeface="Optima" charset="0"/>
              <a:cs typeface="Optima" charset="0"/>
            </a:endParaRPr>
          </a:p>
        </p:txBody>
      </p:sp>
      <p:graphicFrame>
        <p:nvGraphicFramePr>
          <p:cNvPr id="52226" name="Object 2"/>
          <p:cNvGraphicFramePr>
            <a:graphicFrameLocks noChangeAspect="1"/>
          </p:cNvGraphicFramePr>
          <p:nvPr/>
        </p:nvGraphicFramePr>
        <p:xfrm>
          <a:off x="3505200" y="3276600"/>
          <a:ext cx="2238375" cy="669925"/>
        </p:xfrm>
        <a:graphic>
          <a:graphicData uri="http://schemas.openxmlformats.org/presentationml/2006/ole">
            <mc:AlternateContent xmlns:mc="http://schemas.openxmlformats.org/markup-compatibility/2006">
              <mc:Choice xmlns:v="urn:schemas-microsoft-com:vml" Requires="v">
                <p:oleObj spid="_x0000_s149668" name="Equation" r:id="rId4" imgW="1231900" imgH="368300" progId="Equation.3">
                  <p:embed/>
                </p:oleObj>
              </mc:Choice>
              <mc:Fallback>
                <p:oleObj name="Equation" r:id="rId4" imgW="1231900" imgH="368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276600"/>
                        <a:ext cx="2238375"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3886200" y="4724400"/>
          <a:ext cx="1558925" cy="347663"/>
        </p:xfrm>
        <a:graphic>
          <a:graphicData uri="http://schemas.openxmlformats.org/presentationml/2006/ole">
            <mc:AlternateContent xmlns:mc="http://schemas.openxmlformats.org/markup-compatibility/2006">
              <mc:Choice xmlns:v="urn:schemas-microsoft-com:vml" Requires="v">
                <p:oleObj spid="_x0000_s149669" name="Equation" r:id="rId6" imgW="800100" imgH="177800" progId="Equation.3">
                  <p:embed/>
                </p:oleObj>
              </mc:Choice>
              <mc:Fallback>
                <p:oleObj name="Equation" r:id="rId6" imgW="800100" imgH="1778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4724400"/>
                        <a:ext cx="155892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asellaDiTesto 5"/>
          <p:cNvSpPr txBox="1"/>
          <p:nvPr/>
        </p:nvSpPr>
        <p:spPr>
          <a:xfrm>
            <a:off x="1524000" y="5943600"/>
            <a:ext cx="6934200" cy="584776"/>
          </a:xfrm>
          <a:prstGeom prst="rect">
            <a:avLst/>
          </a:prstGeom>
          <a:noFill/>
        </p:spPr>
        <p:txBody>
          <a:bodyPr wrap="square" rtlCol="0">
            <a:spAutoFit/>
          </a:bodyPr>
          <a:lstStyle/>
          <a:p>
            <a:pPr algn="just"/>
            <a:r>
              <a:rPr lang="it-IT" sz="1600" b="1" i="0">
                <a:latin typeface="Optima"/>
                <a:cs typeface="Optima"/>
              </a:rPr>
              <a:t>Theorem (Nash, 1951).</a:t>
            </a:r>
            <a:r>
              <a:rPr lang="it-IT" sz="1600" i="0">
                <a:latin typeface="Optima"/>
                <a:cs typeface="Optima"/>
              </a:rPr>
              <a:t> Every finite normal-form game admits a mixed-strategy Nash equilibrium.</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1259632" y="6073551"/>
            <a:ext cx="7776864" cy="307777"/>
          </a:xfrm>
          <a:prstGeom prst="rect">
            <a:avLst/>
          </a:prstGeom>
        </p:spPr>
        <p:txBody>
          <a:bodyPr wrap="square">
            <a:spAutoFit/>
          </a:bodyPr>
          <a:lstStyle/>
          <a:p>
            <a:pPr algn="just"/>
            <a:r>
              <a:rPr lang="it-IT" sz="1400" i="0">
                <a:latin typeface="Optima"/>
                <a:cs typeface="Optima"/>
              </a:rPr>
              <a:t>Bounding box                Result                      Scribble                      Result                 Ground truth</a:t>
            </a:r>
          </a:p>
        </p:txBody>
      </p:sp>
      <p:pic>
        <p:nvPicPr>
          <p:cNvPr id="9" name="Immagine 8"/>
          <p:cNvPicPr>
            <a:picLocks noChangeAspect="1"/>
          </p:cNvPicPr>
          <p:nvPr/>
        </p:nvPicPr>
        <p:blipFill>
          <a:blip r:embed="rId2"/>
          <a:stretch>
            <a:fillRect/>
          </a:stretch>
        </p:blipFill>
        <p:spPr>
          <a:xfrm>
            <a:off x="1115616" y="1399690"/>
            <a:ext cx="7956375" cy="4584388"/>
          </a:xfrm>
          <a:prstGeom prst="rect">
            <a:avLst/>
          </a:prstGeom>
        </p:spPr>
      </p:pic>
      <p:sp>
        <p:nvSpPr>
          <p:cNvPr id="7"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Results</a:t>
            </a:r>
          </a:p>
        </p:txBody>
      </p:sp>
    </p:spTree>
    <p:extLst>
      <p:ext uri="{BB962C8B-B14F-4D97-AF65-F5344CB8AC3E}">
        <p14:creationId xmlns:p14="http://schemas.microsoft.com/office/powerpoint/2010/main" val="210141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p:cNvSpPr/>
          <p:nvPr/>
        </p:nvSpPr>
        <p:spPr>
          <a:xfrm>
            <a:off x="772354" y="6073551"/>
            <a:ext cx="7776864" cy="307777"/>
          </a:xfrm>
          <a:prstGeom prst="rect">
            <a:avLst/>
          </a:prstGeom>
        </p:spPr>
        <p:txBody>
          <a:bodyPr wrap="square">
            <a:spAutoFit/>
          </a:bodyPr>
          <a:lstStyle/>
          <a:p>
            <a:pPr algn="just"/>
            <a:r>
              <a:rPr lang="it-IT" sz="1400" i="0">
                <a:latin typeface="Optima"/>
                <a:cs typeface="Optima"/>
              </a:rPr>
              <a:t>Bounding box                Result                      Scribble                      Result                 Ground truth</a:t>
            </a:r>
          </a:p>
        </p:txBody>
      </p:sp>
      <p:pic>
        <p:nvPicPr>
          <p:cNvPr id="3" name="Immagine 2"/>
          <p:cNvPicPr>
            <a:picLocks noChangeAspect="1"/>
          </p:cNvPicPr>
          <p:nvPr/>
        </p:nvPicPr>
        <p:blipFill>
          <a:blip r:embed="rId2"/>
          <a:stretch>
            <a:fillRect/>
          </a:stretch>
        </p:blipFill>
        <p:spPr>
          <a:xfrm>
            <a:off x="628338" y="1412776"/>
            <a:ext cx="7956374" cy="4560361"/>
          </a:xfrm>
          <a:prstGeom prst="rect">
            <a:avLst/>
          </a:prstGeom>
        </p:spPr>
      </p:pic>
      <p:sp>
        <p:nvSpPr>
          <p:cNvPr id="6"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Results</a:t>
            </a:r>
          </a:p>
        </p:txBody>
      </p:sp>
    </p:spTree>
    <p:extLst>
      <p:ext uri="{BB962C8B-B14F-4D97-AF65-F5344CB8AC3E}">
        <p14:creationId xmlns:p14="http://schemas.microsoft.com/office/powerpoint/2010/main" val="2376460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The “protein function predition” game</a:t>
            </a:r>
          </a:p>
        </p:txBody>
      </p:sp>
      <p:sp>
        <p:nvSpPr>
          <p:cNvPr id="7" name="Content Placeholder 2"/>
          <p:cNvSpPr txBox="1">
            <a:spLocks/>
          </p:cNvSpPr>
          <p:nvPr/>
        </p:nvSpPr>
        <p:spPr bwMode="auto">
          <a:xfrm>
            <a:off x="1475656" y="1412776"/>
            <a:ext cx="7128792" cy="50291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Font typeface="Wingdings" pitchFamily="-108" charset="2"/>
              <a:buNone/>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a:lstStyle>
          <a:p>
            <a:pPr algn="just"/>
            <a:r>
              <a:rPr lang="en-US" sz="1800" b="1" i="0" dirty="0" smtClean="0">
                <a:latin typeface="Optima"/>
                <a:cs typeface="Optima"/>
              </a:rPr>
              <a:t>Motivation:</a:t>
            </a:r>
            <a:r>
              <a:rPr lang="en-US" sz="1800" i="0" dirty="0" smtClean="0">
                <a:latin typeface="Optima"/>
                <a:cs typeface="Optima"/>
              </a:rPr>
              <a:t> network-based methods for the automatic prediction of protein functions can greatly benefit from exploiting </a:t>
            </a:r>
            <a:r>
              <a:rPr lang="en-US" sz="1800" dirty="0" smtClean="0">
                <a:latin typeface="Optima"/>
                <a:cs typeface="Optima"/>
              </a:rPr>
              <a:t>both </a:t>
            </a:r>
            <a:r>
              <a:rPr lang="en-US" sz="1800" i="0" dirty="0" smtClean="0">
                <a:latin typeface="Optima"/>
                <a:cs typeface="Optima"/>
              </a:rPr>
              <a:t>the similarity between proteins and the similarity between functional classes.</a:t>
            </a:r>
          </a:p>
          <a:p>
            <a:pPr algn="just"/>
            <a:endParaRPr lang="en-US" sz="1800" i="0" dirty="0">
              <a:latin typeface="Optima"/>
              <a:cs typeface="Optima"/>
            </a:endParaRPr>
          </a:p>
          <a:p>
            <a:pPr algn="just"/>
            <a:r>
              <a:rPr lang="en-US" sz="1800" b="1" i="0" dirty="0" smtClean="0">
                <a:latin typeface="Optima"/>
                <a:cs typeface="Optima"/>
              </a:rPr>
              <a:t>Hume’s principle:</a:t>
            </a:r>
            <a:r>
              <a:rPr lang="en-US" sz="1800" i="0" dirty="0" smtClean="0">
                <a:latin typeface="Optima"/>
                <a:cs typeface="Optima"/>
              </a:rPr>
              <a:t> </a:t>
            </a:r>
            <a:r>
              <a:rPr lang="en-US" sz="1800" dirty="0" smtClean="0">
                <a:latin typeface="Optima"/>
                <a:cs typeface="Optima"/>
              </a:rPr>
              <a:t>similar </a:t>
            </a:r>
            <a:r>
              <a:rPr lang="en-US" sz="1800" i="0" dirty="0" smtClean="0">
                <a:latin typeface="Optima"/>
                <a:cs typeface="Optima"/>
              </a:rPr>
              <a:t>proteins should have </a:t>
            </a:r>
            <a:r>
              <a:rPr lang="en-US" sz="1800" dirty="0" smtClean="0">
                <a:latin typeface="Optima"/>
                <a:cs typeface="Optima"/>
              </a:rPr>
              <a:t>similar </a:t>
            </a:r>
            <a:r>
              <a:rPr lang="en-US" sz="1800" i="0" dirty="0" smtClean="0">
                <a:latin typeface="Optima"/>
                <a:cs typeface="Optima"/>
              </a:rPr>
              <a:t>functionalities</a:t>
            </a:r>
          </a:p>
          <a:p>
            <a:pPr algn="just"/>
            <a:endParaRPr lang="en-US" sz="1800" i="0" dirty="0">
              <a:latin typeface="Optima"/>
              <a:cs typeface="Optima"/>
            </a:endParaRPr>
          </a:p>
          <a:p>
            <a:pPr algn="just"/>
            <a:r>
              <a:rPr lang="en-US" sz="1800" i="0" dirty="0" smtClean="0">
                <a:latin typeface="Optima"/>
                <a:cs typeface="Optima"/>
              </a:rPr>
              <a:t>We envisage a (non-cooperative) game where</a:t>
            </a:r>
          </a:p>
          <a:p>
            <a:pPr algn="just"/>
            <a:endParaRPr lang="en-US" sz="1800" i="0" dirty="0" smtClean="0">
              <a:latin typeface="Optima"/>
              <a:cs typeface="Optima"/>
            </a:endParaRPr>
          </a:p>
          <a:p>
            <a:pPr marL="285750" indent="-285750" algn="just">
              <a:buClr>
                <a:srgbClr val="A40000"/>
              </a:buClr>
              <a:buFont typeface="Arial"/>
              <a:buChar char="•"/>
            </a:pPr>
            <a:r>
              <a:rPr lang="en-US" sz="1800" i="0" dirty="0">
                <a:latin typeface="Optima"/>
                <a:cs typeface="Optima"/>
              </a:rPr>
              <a:t>P</a:t>
            </a:r>
            <a:r>
              <a:rPr lang="en-US" sz="1800" i="0" dirty="0" smtClean="0">
                <a:latin typeface="Optima"/>
                <a:cs typeface="Optima"/>
              </a:rPr>
              <a:t>layers = proteins,</a:t>
            </a:r>
          </a:p>
          <a:p>
            <a:pPr marL="285750" indent="-285750" algn="just">
              <a:buClr>
                <a:srgbClr val="A40000"/>
              </a:buClr>
              <a:buFont typeface="Arial"/>
              <a:buChar char="•"/>
            </a:pPr>
            <a:r>
              <a:rPr lang="en-US" sz="1800" i="0" dirty="0">
                <a:latin typeface="Optima"/>
                <a:cs typeface="Optima"/>
              </a:rPr>
              <a:t>St</a:t>
            </a:r>
            <a:r>
              <a:rPr lang="en-US" sz="1800" i="0" dirty="0" smtClean="0">
                <a:latin typeface="Optima"/>
                <a:cs typeface="Optima"/>
              </a:rPr>
              <a:t>rategies = functional classes</a:t>
            </a:r>
          </a:p>
          <a:p>
            <a:pPr marL="285750" indent="-285750" algn="just">
              <a:buClr>
                <a:srgbClr val="A40000"/>
              </a:buClr>
              <a:buFont typeface="Arial"/>
              <a:buChar char="•"/>
            </a:pPr>
            <a:r>
              <a:rPr lang="en-US" sz="1800" i="0" dirty="0">
                <a:latin typeface="Optima"/>
                <a:cs typeface="Optima"/>
              </a:rPr>
              <a:t>P</a:t>
            </a:r>
            <a:r>
              <a:rPr lang="en-US" sz="1800" i="0" dirty="0" smtClean="0">
                <a:latin typeface="Optima"/>
                <a:cs typeface="Optima"/>
              </a:rPr>
              <a:t>ayoff function = combination of protein- and function-level similarities</a:t>
            </a:r>
          </a:p>
          <a:p>
            <a:pPr algn="just"/>
            <a:endParaRPr lang="en-US" sz="1800" i="0" dirty="0" smtClean="0">
              <a:latin typeface="Optima"/>
              <a:cs typeface="Optima"/>
            </a:endParaRPr>
          </a:p>
          <a:p>
            <a:pPr algn="just"/>
            <a:r>
              <a:rPr lang="en-US" sz="1800" i="0" dirty="0" smtClean="0">
                <a:latin typeface="Optima"/>
                <a:cs typeface="Optima"/>
              </a:rPr>
              <a:t>Nash equilibria turn out to provide consistent functional labelings of proteins.</a:t>
            </a:r>
            <a:endParaRPr lang="en-US" sz="1800" i="0" dirty="0">
              <a:latin typeface="Optima"/>
              <a:cs typeface="Optima"/>
            </a:endParaRPr>
          </a:p>
        </p:txBody>
      </p:sp>
    </p:spTree>
    <p:extLst>
      <p:ext uri="{BB962C8B-B14F-4D97-AF65-F5344CB8AC3E}">
        <p14:creationId xmlns:p14="http://schemas.microsoft.com/office/powerpoint/2010/main" val="28873871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Protein similarity</a:t>
            </a:r>
          </a:p>
        </p:txBody>
      </p:sp>
      <p:sp>
        <p:nvSpPr>
          <p:cNvPr id="4" name="Content Placeholder 2"/>
          <p:cNvSpPr txBox="1">
            <a:spLocks/>
          </p:cNvSpPr>
          <p:nvPr/>
        </p:nvSpPr>
        <p:spPr bwMode="auto">
          <a:xfrm>
            <a:off x="1465312" y="1484784"/>
            <a:ext cx="7283152" cy="4641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Font typeface="Wingdings" pitchFamily="-108" charset="2"/>
              <a:buNone/>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a:lstStyle>
          <a:p>
            <a:pPr algn="l"/>
            <a:r>
              <a:rPr lang="en-US" sz="1800" i="0" dirty="0" smtClean="0">
                <a:latin typeface="Optima"/>
                <a:cs typeface="Optima"/>
              </a:rPr>
              <a:t>The similarity between proteins has been calculated integrating different data types.</a:t>
            </a:r>
          </a:p>
          <a:p>
            <a:pPr algn="l"/>
            <a:endParaRPr lang="en-US" sz="1800" i="0" dirty="0" smtClean="0">
              <a:latin typeface="Optima"/>
              <a:cs typeface="Optima"/>
            </a:endParaRPr>
          </a:p>
          <a:p>
            <a:pPr algn="l"/>
            <a:endParaRPr lang="en-US" sz="1800" i="0" dirty="0">
              <a:latin typeface="Optima"/>
              <a:cs typeface="Optima"/>
            </a:endParaRPr>
          </a:p>
          <a:p>
            <a:pPr algn="l"/>
            <a:endParaRPr lang="en-US" sz="1800" i="0" dirty="0" smtClean="0">
              <a:latin typeface="Optima"/>
              <a:cs typeface="Optima"/>
            </a:endParaRPr>
          </a:p>
          <a:p>
            <a:pPr algn="l"/>
            <a:endParaRPr lang="en-US" sz="1800" i="0" dirty="0">
              <a:latin typeface="Optima"/>
              <a:cs typeface="Optima"/>
            </a:endParaRPr>
          </a:p>
          <a:p>
            <a:pPr algn="l"/>
            <a:endParaRPr lang="en-US" sz="1800" i="0" dirty="0" smtClean="0">
              <a:latin typeface="Optima"/>
              <a:cs typeface="Optima"/>
            </a:endParaRPr>
          </a:p>
          <a:p>
            <a:pPr algn="l"/>
            <a:endParaRPr lang="en-US" sz="1800" i="0" dirty="0" smtClean="0">
              <a:latin typeface="Optima"/>
              <a:cs typeface="Optima"/>
            </a:endParaRPr>
          </a:p>
          <a:p>
            <a:pPr algn="l"/>
            <a:endParaRPr lang="en-US" sz="1800" i="0" dirty="0" smtClean="0">
              <a:latin typeface="Optima"/>
              <a:cs typeface="Optima"/>
            </a:endParaRPr>
          </a:p>
          <a:p>
            <a:pPr algn="l"/>
            <a:endParaRPr lang="en-US" sz="1800" i="0" dirty="0" smtClean="0">
              <a:latin typeface="Optima"/>
              <a:cs typeface="Optima"/>
            </a:endParaRPr>
          </a:p>
          <a:p>
            <a:pPr algn="l"/>
            <a:endParaRPr lang="en-US" sz="1800" i="0" dirty="0" smtClean="0">
              <a:latin typeface="Optima"/>
              <a:cs typeface="Optima"/>
            </a:endParaRPr>
          </a:p>
          <a:p>
            <a:pPr algn="l"/>
            <a:r>
              <a:rPr lang="en-US" sz="1800" i="0" dirty="0" smtClean="0">
                <a:latin typeface="Optima"/>
                <a:cs typeface="Optima"/>
              </a:rPr>
              <a:t>The final similarity matrix for each organism is obtained integrating the 8 sources via an unweighted mean.</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64904"/>
            <a:ext cx="7596336" cy="2090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348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Funtion similarity</a:t>
            </a:r>
          </a:p>
        </p:txBody>
      </p:sp>
      <p:sp>
        <p:nvSpPr>
          <p:cNvPr id="7" name="Content Placeholder 2"/>
          <p:cNvSpPr txBox="1">
            <a:spLocks/>
          </p:cNvSpPr>
          <p:nvPr/>
        </p:nvSpPr>
        <p:spPr bwMode="auto">
          <a:xfrm>
            <a:off x="1403648" y="1600200"/>
            <a:ext cx="468052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Font typeface="Wingdings" pitchFamily="-108" charset="2"/>
              <a:buNone/>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a:lstStyle>
          <a:p>
            <a:pPr algn="l"/>
            <a:r>
              <a:rPr lang="en-US" sz="1800" i="0" dirty="0" smtClean="0">
                <a:latin typeface="Optima"/>
                <a:cs typeface="Optima"/>
              </a:rPr>
              <a:t>The similarities between the classes functionalities have been computed using the Gene Ontology (GO)</a:t>
            </a:r>
          </a:p>
          <a:p>
            <a:pPr algn="l"/>
            <a:endParaRPr lang="en-US" sz="1800" i="0" dirty="0">
              <a:latin typeface="Optima"/>
              <a:cs typeface="Optima"/>
            </a:endParaRPr>
          </a:p>
          <a:p>
            <a:pPr algn="l"/>
            <a:r>
              <a:rPr lang="en-US" sz="1800" i="0" dirty="0">
                <a:latin typeface="Optima"/>
                <a:cs typeface="Optima"/>
              </a:rPr>
              <a:t>The similarity between the GO terms for each integrated network </a:t>
            </a:r>
            <a:r>
              <a:rPr lang="en-US" sz="1800" i="0" dirty="0" smtClean="0">
                <a:latin typeface="Optima"/>
                <a:cs typeface="Optima"/>
              </a:rPr>
              <a:t>and </a:t>
            </a:r>
            <a:r>
              <a:rPr lang="en-US" sz="1800" i="0" dirty="0">
                <a:latin typeface="Optima"/>
                <a:cs typeface="Optima"/>
              </a:rPr>
              <a:t>each </a:t>
            </a:r>
            <a:r>
              <a:rPr lang="en-US" sz="1800" i="0" dirty="0" smtClean="0">
                <a:latin typeface="Optima"/>
                <a:cs typeface="Optima"/>
              </a:rPr>
              <a:t>ontology are computed using:</a:t>
            </a:r>
          </a:p>
          <a:p>
            <a:pPr algn="l"/>
            <a:endParaRPr lang="en-US" sz="1800" i="0" dirty="0">
              <a:latin typeface="Optima"/>
              <a:cs typeface="Optima"/>
            </a:endParaRPr>
          </a:p>
          <a:p>
            <a:pPr marL="285750" indent="-285750" algn="l">
              <a:buClr>
                <a:srgbClr val="A40000"/>
              </a:buClr>
              <a:buFont typeface="Arial"/>
              <a:buChar char="•"/>
            </a:pPr>
            <a:r>
              <a:rPr lang="en-US" sz="1800" i="0" dirty="0" smtClean="0">
                <a:latin typeface="Optima"/>
                <a:cs typeface="Optima"/>
              </a:rPr>
              <a:t>semantic similarities </a:t>
            </a:r>
            <a:r>
              <a:rPr lang="en-US" sz="1800" i="0" dirty="0">
                <a:latin typeface="Optima"/>
                <a:cs typeface="Optima"/>
              </a:rPr>
              <a:t>measures </a:t>
            </a:r>
            <a:r>
              <a:rPr lang="en-US" sz="1800" i="0" dirty="0" smtClean="0">
                <a:latin typeface="Optima"/>
                <a:cs typeface="Optima"/>
              </a:rPr>
              <a:t>(Resnick </a:t>
            </a:r>
            <a:r>
              <a:rPr lang="en-US" sz="1800" i="0" dirty="0">
                <a:latin typeface="Optima"/>
                <a:cs typeface="Optima"/>
              </a:rPr>
              <a:t>or </a:t>
            </a:r>
            <a:r>
              <a:rPr lang="en-US" sz="1800" i="0" dirty="0" smtClean="0">
                <a:latin typeface="Optima"/>
                <a:cs typeface="Optima"/>
              </a:rPr>
              <a:t>Lin)</a:t>
            </a:r>
          </a:p>
          <a:p>
            <a:pPr marL="285750" indent="-285750" algn="l">
              <a:buClr>
                <a:srgbClr val="A40000"/>
              </a:buClr>
              <a:buFont typeface="Arial"/>
              <a:buChar char="•"/>
            </a:pPr>
            <a:r>
              <a:rPr lang="en-US" sz="1800" i="0" dirty="0" smtClean="0">
                <a:latin typeface="Optima"/>
                <a:cs typeface="Optima"/>
              </a:rPr>
              <a:t>a </a:t>
            </a:r>
            <a:r>
              <a:rPr lang="en-US" sz="1800" i="0" dirty="0" err="1" smtClean="0">
                <a:latin typeface="Optima"/>
                <a:cs typeface="Optima"/>
              </a:rPr>
              <a:t>Jaccard</a:t>
            </a:r>
            <a:r>
              <a:rPr lang="en-US" sz="1800" i="0" dirty="0" smtClean="0">
                <a:latin typeface="Optima"/>
                <a:cs typeface="Optima"/>
              </a:rPr>
              <a:t> </a:t>
            </a:r>
            <a:r>
              <a:rPr lang="en-US" sz="1800" i="0" dirty="0">
                <a:latin typeface="Optima"/>
                <a:cs typeface="Optima"/>
              </a:rPr>
              <a:t>similarity measure between the annotations of each GO term. </a:t>
            </a:r>
            <a:endParaRPr lang="en-US" sz="1800" i="0" dirty="0" smtClean="0">
              <a:latin typeface="Optima"/>
              <a:cs typeface="Optima"/>
            </a:endParaRPr>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420888"/>
            <a:ext cx="2627783" cy="4090361"/>
          </a:xfrm>
          <a:prstGeom prst="rect">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64570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Preliminary results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196752"/>
            <a:ext cx="7744105"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sellaDiTesto 1"/>
          <p:cNvSpPr txBox="1"/>
          <p:nvPr/>
        </p:nvSpPr>
        <p:spPr>
          <a:xfrm>
            <a:off x="2708272" y="4530606"/>
            <a:ext cx="4744048" cy="338554"/>
          </a:xfrm>
          <a:prstGeom prst="rect">
            <a:avLst/>
          </a:prstGeom>
          <a:noFill/>
        </p:spPr>
        <p:txBody>
          <a:bodyPr wrap="none" rtlCol="0">
            <a:spAutoFit/>
          </a:bodyPr>
          <a:lstStyle/>
          <a:p>
            <a:pPr algn="l"/>
            <a:r>
              <a:rPr lang="it-IT" sz="1600" i="0">
                <a:latin typeface="Optima"/>
                <a:cs typeface="Optima"/>
              </a:rPr>
              <a:t>CC = cellular component / BP = biological processs</a:t>
            </a:r>
          </a:p>
        </p:txBody>
      </p:sp>
      <p:sp>
        <p:nvSpPr>
          <p:cNvPr id="3" name="Rettangolo 2"/>
          <p:cNvSpPr/>
          <p:nvPr/>
        </p:nvSpPr>
        <p:spPr>
          <a:xfrm>
            <a:off x="5292080" y="5085184"/>
            <a:ext cx="3816424" cy="1646605"/>
          </a:xfrm>
          <a:prstGeom prst="rect">
            <a:avLst/>
          </a:prstGeom>
        </p:spPr>
        <p:txBody>
          <a:bodyPr wrap="square">
            <a:spAutoFit/>
          </a:bodyPr>
          <a:lstStyle/>
          <a:p>
            <a:pPr algn="l">
              <a:spcBef>
                <a:spcPts val="0"/>
              </a:spcBef>
              <a:spcAft>
                <a:spcPts val="600"/>
              </a:spcAft>
            </a:pPr>
            <a:r>
              <a:rPr lang="en-US" sz="1600" b="1" i="0" dirty="0">
                <a:latin typeface="Optima"/>
                <a:cs typeface="Optima"/>
              </a:rPr>
              <a:t>Competitors</a:t>
            </a:r>
          </a:p>
          <a:p>
            <a:pPr marL="285750" indent="-285750" algn="l">
              <a:spcBef>
                <a:spcPts val="0"/>
              </a:spcBef>
              <a:buClr>
                <a:srgbClr val="A40000"/>
              </a:buClr>
              <a:buFont typeface="Arial"/>
              <a:buChar char="•"/>
            </a:pPr>
            <a:r>
              <a:rPr lang="en-US" sz="1600" i="0" dirty="0">
                <a:latin typeface="Optima"/>
                <a:cs typeface="Optima"/>
              </a:rPr>
              <a:t>Random Walk (RW)</a:t>
            </a:r>
          </a:p>
          <a:p>
            <a:pPr marL="285750" indent="-285750" algn="l">
              <a:spcBef>
                <a:spcPts val="0"/>
              </a:spcBef>
              <a:buClr>
                <a:srgbClr val="A40000"/>
              </a:buClr>
              <a:buFont typeface="Arial"/>
              <a:buChar char="•"/>
            </a:pPr>
            <a:r>
              <a:rPr lang="en-US" sz="1600" i="0" dirty="0">
                <a:latin typeface="Optima"/>
                <a:cs typeface="Optima"/>
              </a:rPr>
              <a:t>Random Walk with Restart (RWR)</a:t>
            </a:r>
          </a:p>
          <a:p>
            <a:pPr marL="285750" indent="-285750" algn="l">
              <a:spcBef>
                <a:spcPts val="0"/>
              </a:spcBef>
              <a:buClr>
                <a:srgbClr val="A40000"/>
              </a:buClr>
              <a:buFont typeface="Arial"/>
              <a:buChar char="•"/>
            </a:pPr>
            <a:r>
              <a:rPr lang="en-US" sz="1600" i="0" dirty="0" err="1">
                <a:latin typeface="Optima"/>
                <a:cs typeface="Optima"/>
              </a:rPr>
              <a:t>Funckenstein</a:t>
            </a:r>
            <a:r>
              <a:rPr lang="en-US" sz="1600" i="0" dirty="0">
                <a:latin typeface="Optima"/>
                <a:cs typeface="Optima"/>
              </a:rPr>
              <a:t> (GBA)</a:t>
            </a:r>
          </a:p>
          <a:p>
            <a:pPr marL="285750" indent="-285750" algn="l">
              <a:spcBef>
                <a:spcPts val="0"/>
              </a:spcBef>
              <a:buClr>
                <a:srgbClr val="A40000"/>
              </a:buClr>
              <a:buFont typeface="Arial"/>
              <a:buChar char="•"/>
            </a:pPr>
            <a:r>
              <a:rPr lang="en-US" sz="1600" i="0" dirty="0">
                <a:latin typeface="Optima"/>
                <a:cs typeface="Optima"/>
              </a:rPr>
              <a:t>Multi Source-</a:t>
            </a:r>
            <a:r>
              <a:rPr lang="en-US" sz="1600" i="0" dirty="0" err="1">
                <a:latin typeface="Optima"/>
                <a:cs typeface="Optima"/>
              </a:rPr>
              <a:t>kNN</a:t>
            </a:r>
            <a:r>
              <a:rPr lang="en-US" sz="1600" i="0" dirty="0">
                <a:latin typeface="Optima"/>
                <a:cs typeface="Optima"/>
              </a:rPr>
              <a:t> method (MS-</a:t>
            </a:r>
            <a:r>
              <a:rPr lang="en-US" sz="1600" i="0" dirty="0" err="1">
                <a:latin typeface="Optima"/>
                <a:cs typeface="Optima"/>
              </a:rPr>
              <a:t>kNN</a:t>
            </a:r>
            <a:r>
              <a:rPr lang="en-US" sz="1600" i="0" dirty="0">
                <a:latin typeface="Optima"/>
                <a:cs typeface="Optima"/>
              </a:rPr>
              <a:t>)</a:t>
            </a:r>
          </a:p>
          <a:p>
            <a:pPr marL="285750" indent="-285750" algn="l">
              <a:spcBef>
                <a:spcPts val="0"/>
              </a:spcBef>
              <a:buClr>
                <a:srgbClr val="A40000"/>
              </a:buClr>
              <a:buFont typeface="Arial"/>
              <a:buChar char="•"/>
            </a:pPr>
            <a:r>
              <a:rPr lang="en-US" sz="1600" i="0" dirty="0">
                <a:latin typeface="Optima"/>
                <a:cs typeface="Optima"/>
              </a:rPr>
              <a:t>RANKS</a:t>
            </a:r>
          </a:p>
        </p:txBody>
      </p:sp>
      <p:sp>
        <p:nvSpPr>
          <p:cNvPr id="5" name="CasellaDiTesto 4"/>
          <p:cNvSpPr txBox="1"/>
          <p:nvPr/>
        </p:nvSpPr>
        <p:spPr>
          <a:xfrm>
            <a:off x="1907704" y="3789040"/>
            <a:ext cx="6696744" cy="584776"/>
          </a:xfrm>
          <a:prstGeom prst="rect">
            <a:avLst/>
          </a:prstGeom>
          <a:noFill/>
        </p:spPr>
        <p:txBody>
          <a:bodyPr wrap="square" rtlCol="0">
            <a:spAutoFit/>
          </a:bodyPr>
          <a:lstStyle/>
          <a:p>
            <a:pPr algn="l"/>
            <a:r>
              <a:rPr lang="it-IT" sz="1600" b="1" i="0">
                <a:latin typeface="Optima"/>
                <a:cs typeface="Optima"/>
              </a:rPr>
              <a:t>Networks:</a:t>
            </a:r>
            <a:r>
              <a:rPr lang="it-IT" sz="1600" i="0">
                <a:latin typeface="Optima"/>
                <a:cs typeface="Optima"/>
              </a:rPr>
              <a:t>  DanXen (includes zebrafish and frog proteins), Dros (fruit fly), SacPomDic (includes the proteins of three unicellular eukaryotes).</a:t>
            </a:r>
            <a:endParaRPr lang="it-IT" sz="1600">
              <a:latin typeface="Optima"/>
              <a:cs typeface="Optima"/>
            </a:endParaRPr>
          </a:p>
        </p:txBody>
      </p:sp>
      <p:sp>
        <p:nvSpPr>
          <p:cNvPr id="7" name="Rettangolo 6"/>
          <p:cNvSpPr/>
          <p:nvPr/>
        </p:nvSpPr>
        <p:spPr>
          <a:xfrm>
            <a:off x="1259632" y="5157192"/>
            <a:ext cx="3672408" cy="1471172"/>
          </a:xfrm>
          <a:prstGeom prst="rect">
            <a:avLst/>
          </a:prstGeom>
        </p:spPr>
        <p:txBody>
          <a:bodyPr wrap="square">
            <a:spAutoFit/>
          </a:bodyPr>
          <a:lstStyle/>
          <a:p>
            <a:pPr algn="l">
              <a:spcAft>
                <a:spcPts val="0"/>
              </a:spcAft>
            </a:pPr>
            <a:r>
              <a:rPr lang="it-IT" sz="1600" i="0">
                <a:latin typeface="Optima"/>
                <a:ea typeface="ＭＳ Ｐゴシック" pitchFamily="-108" charset="-128"/>
                <a:cs typeface="Optima"/>
              </a:rPr>
              <a:t>Number of nodes (proteins): from 3195 (Dros) to 15836 (SacPomDic)</a:t>
            </a:r>
          </a:p>
          <a:p>
            <a:pPr algn="l">
              <a:spcAft>
                <a:spcPts val="0"/>
              </a:spcAft>
            </a:pPr>
            <a:endParaRPr lang="it-IT" sz="1600" i="0">
              <a:latin typeface="Optima"/>
              <a:ea typeface="ＭＳ Ｐゴシック" pitchFamily="-108" charset="-128"/>
              <a:cs typeface="Optima"/>
            </a:endParaRPr>
          </a:p>
          <a:p>
            <a:pPr algn="l"/>
            <a:r>
              <a:rPr lang="it-IT" sz="1600" i="0">
                <a:latin typeface="Optima"/>
                <a:ea typeface="ＭＳ Ｐゴシック" pitchFamily="-108" charset="-128"/>
                <a:cs typeface="Optima"/>
              </a:rPr>
              <a:t>CC terms (classes): from 184 to 919</a:t>
            </a:r>
          </a:p>
          <a:p>
            <a:pPr algn="l"/>
            <a:r>
              <a:rPr lang="it-IT" sz="1600" i="0">
                <a:latin typeface="Optima"/>
                <a:ea typeface="ＭＳ Ｐゴシック" pitchFamily="-108" charset="-128"/>
                <a:cs typeface="Optima"/>
              </a:rPr>
              <a:t>BP terms (classes): from 2281 to 5037</a:t>
            </a:r>
          </a:p>
        </p:txBody>
      </p:sp>
    </p:spTree>
    <p:extLst>
      <p:ext uri="{BB962C8B-B14F-4D97-AF65-F5344CB8AC3E}">
        <p14:creationId xmlns:p14="http://schemas.microsoft.com/office/powerpoint/2010/main" val="22962892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Evolution and the Theory of Games</a:t>
            </a:r>
          </a:p>
        </p:txBody>
      </p:sp>
      <p:sp>
        <p:nvSpPr>
          <p:cNvPr id="57347" name="Rettangolo 5"/>
          <p:cNvSpPr>
            <a:spLocks noChangeArrowheads="1"/>
          </p:cNvSpPr>
          <p:nvPr/>
        </p:nvSpPr>
        <p:spPr bwMode="auto">
          <a:xfrm>
            <a:off x="1295400" y="1682750"/>
            <a:ext cx="5257800" cy="2203450"/>
          </a:xfrm>
          <a:prstGeom prst="rect">
            <a:avLst/>
          </a:prstGeom>
          <a:noFill/>
          <a:ln w="9525">
            <a:noFill/>
            <a:miter lim="800000"/>
            <a:headEnd/>
            <a:tailEnd/>
          </a:ln>
        </p:spPr>
        <p:txBody>
          <a:bodyPr>
            <a:prstTxWarp prst="textNoShape">
              <a:avLst/>
            </a:prstTxWarp>
            <a:spAutoFit/>
          </a:bodyPr>
          <a:lstStyle/>
          <a:p>
            <a:pPr algn="l"/>
            <a:r>
              <a:rPr lang="it-IT" sz="1400" i="0">
                <a:latin typeface="Optima" charset="0"/>
                <a:ea typeface="Optima" charset="0"/>
                <a:cs typeface="Optima" charset="0"/>
              </a:rPr>
              <a:t>“We repeat most emphatically that our theory is thoroughly static. A dynamic theory would unquestionably be more complete and therefore preferable. </a:t>
            </a:r>
          </a:p>
          <a:p>
            <a:pPr algn="l"/>
            <a:r>
              <a:rPr lang="it-IT" sz="1400" i="0">
                <a:latin typeface="Optima" charset="0"/>
                <a:ea typeface="Optima" charset="0"/>
                <a:cs typeface="Optima" charset="0"/>
              </a:rPr>
              <a:t>But there is ample evidence from other branches of science that it is futile to try to build one as long as the static side is not thoroughly understood.”</a:t>
            </a:r>
          </a:p>
          <a:p>
            <a:pPr algn="l"/>
            <a:endParaRPr lang="it-IT" sz="1400" i="0">
              <a:latin typeface="Optima" charset="0"/>
              <a:ea typeface="Optima" charset="0"/>
              <a:cs typeface="Optima" charset="0"/>
            </a:endParaRPr>
          </a:p>
          <a:p>
            <a:pPr algn="l"/>
            <a:r>
              <a:rPr lang="it-IT" sz="1400" i="0">
                <a:solidFill>
                  <a:srgbClr val="800000"/>
                </a:solidFill>
                <a:latin typeface="Optima" charset="0"/>
                <a:ea typeface="Optima" charset="0"/>
                <a:cs typeface="Optima" charset="0"/>
              </a:rPr>
              <a:t>John von Neumann and Oskar Morgenstern </a:t>
            </a:r>
          </a:p>
          <a:p>
            <a:pPr algn="l"/>
            <a:r>
              <a:rPr lang="it-IT" sz="1400">
                <a:solidFill>
                  <a:srgbClr val="800000"/>
                </a:solidFill>
                <a:latin typeface="Optima" charset="0"/>
                <a:ea typeface="Optima" charset="0"/>
                <a:cs typeface="Optima" charset="0"/>
              </a:rPr>
              <a:t>Theory of Games and Economic Behavior (</a:t>
            </a:r>
            <a:r>
              <a:rPr lang="it-IT" sz="1400" i="0">
                <a:solidFill>
                  <a:srgbClr val="800000"/>
                </a:solidFill>
                <a:latin typeface="Optima" charset="0"/>
                <a:ea typeface="Optima" charset="0"/>
                <a:cs typeface="Optima" charset="0"/>
              </a:rPr>
              <a:t>1944)</a:t>
            </a:r>
          </a:p>
        </p:txBody>
      </p:sp>
      <p:pic>
        <p:nvPicPr>
          <p:cNvPr id="8" name="Immagine 7"/>
          <p:cNvPicPr>
            <a:picLocks noChangeAspect="1"/>
          </p:cNvPicPr>
          <p:nvPr/>
        </p:nvPicPr>
        <p:blipFill>
          <a:blip r:embed="rId2"/>
          <a:stretch>
            <a:fillRect/>
          </a:stretch>
        </p:blipFill>
        <p:spPr>
          <a:xfrm>
            <a:off x="7086600" y="1890713"/>
            <a:ext cx="1619250" cy="1843087"/>
          </a:xfrm>
          <a:prstGeom prst="rect">
            <a:avLst/>
          </a:prstGeom>
          <a:effectLst>
            <a:outerShdw blurRad="50800" dist="88900" dir="2700000" algn="tl" rotWithShape="0">
              <a:srgbClr val="000000">
                <a:alpha val="43000"/>
              </a:srgbClr>
            </a:outerShdw>
          </a:effectLst>
        </p:spPr>
      </p:pic>
      <p:grpSp>
        <p:nvGrpSpPr>
          <p:cNvPr id="2" name="Gruppo 12"/>
          <p:cNvGrpSpPr>
            <a:grpSpLocks/>
          </p:cNvGrpSpPr>
          <p:nvPr/>
        </p:nvGrpSpPr>
        <p:grpSpPr bwMode="auto">
          <a:xfrm>
            <a:off x="1385888" y="4438650"/>
            <a:ext cx="7377112" cy="2038350"/>
            <a:chOff x="1386213" y="4438650"/>
            <a:chExt cx="7376787" cy="2038350"/>
          </a:xfrm>
        </p:grpSpPr>
        <p:sp>
          <p:nvSpPr>
            <p:cNvPr id="57350" name="Rettangolo 6"/>
            <p:cNvSpPr>
              <a:spLocks noChangeArrowheads="1"/>
            </p:cNvSpPr>
            <p:nvPr/>
          </p:nvSpPr>
          <p:spPr bwMode="auto">
            <a:xfrm>
              <a:off x="3352800" y="4628007"/>
              <a:ext cx="5410200" cy="1772793"/>
            </a:xfrm>
            <a:prstGeom prst="rect">
              <a:avLst/>
            </a:prstGeom>
            <a:noFill/>
            <a:ln w="9525">
              <a:noFill/>
              <a:miter lim="800000"/>
              <a:headEnd/>
              <a:tailEnd/>
            </a:ln>
          </p:spPr>
          <p:txBody>
            <a:bodyPr>
              <a:prstTxWarp prst="textNoShape">
                <a:avLst/>
              </a:prstTxWarp>
              <a:spAutoFit/>
            </a:bodyPr>
            <a:lstStyle/>
            <a:p>
              <a:pPr algn="r"/>
              <a:r>
                <a:rPr lang="it-IT" sz="1400" i="0">
                  <a:latin typeface="Optima" charset="0"/>
                  <a:ea typeface="Optima" charset="0"/>
                  <a:cs typeface="Optima" charset="0"/>
                </a:rPr>
                <a:t>“Paradoxically, it has turned out that game theory is more readily applied to biology than to the field of economic behaviour for which it was originally designed.” </a:t>
              </a:r>
            </a:p>
            <a:p>
              <a:pPr algn="r"/>
              <a:endParaRPr lang="it-IT" sz="1400" i="0">
                <a:latin typeface="Optima" charset="0"/>
                <a:ea typeface="Optima" charset="0"/>
                <a:cs typeface="Optima" charset="0"/>
              </a:endParaRPr>
            </a:p>
            <a:p>
              <a:pPr algn="r"/>
              <a:r>
                <a:rPr lang="it-IT" sz="1400" i="0">
                  <a:solidFill>
                    <a:srgbClr val="800000"/>
                  </a:solidFill>
                  <a:latin typeface="Optima" charset="0"/>
                  <a:ea typeface="Optima" charset="0"/>
                  <a:cs typeface="Optima" charset="0"/>
                </a:rPr>
                <a:t>John Maynard Smith</a:t>
              </a:r>
            </a:p>
            <a:p>
              <a:pPr algn="r"/>
              <a:r>
                <a:rPr lang="it-IT" sz="1400">
                  <a:solidFill>
                    <a:srgbClr val="800000"/>
                  </a:solidFill>
                  <a:latin typeface="Optima" charset="0"/>
                  <a:ea typeface="Optima" charset="0"/>
                  <a:cs typeface="Optima" charset="0"/>
                </a:rPr>
                <a:t>Evolution and the Theory of Games </a:t>
              </a:r>
              <a:r>
                <a:rPr lang="it-IT" sz="1400" i="0">
                  <a:solidFill>
                    <a:srgbClr val="800000"/>
                  </a:solidFill>
                  <a:latin typeface="Optima" charset="0"/>
                  <a:ea typeface="Optima" charset="0"/>
                  <a:cs typeface="Optima" charset="0"/>
                </a:rPr>
                <a:t>(1982)</a:t>
              </a:r>
            </a:p>
            <a:p>
              <a:pPr algn="r"/>
              <a:endParaRPr lang="it-IT" sz="1400" i="0">
                <a:latin typeface="Optima" charset="0"/>
                <a:ea typeface="Optima" charset="0"/>
                <a:cs typeface="Optima" charset="0"/>
              </a:endParaRPr>
            </a:p>
          </p:txBody>
        </p:sp>
        <p:pic>
          <p:nvPicPr>
            <p:cNvPr id="12" name="Immagine 11"/>
            <p:cNvPicPr>
              <a:picLocks noChangeAspect="1"/>
            </p:cNvPicPr>
            <p:nvPr/>
          </p:nvPicPr>
          <p:blipFill>
            <a:blip r:embed="rId3"/>
            <a:stretch>
              <a:fillRect/>
            </a:stretch>
          </p:blipFill>
          <p:spPr>
            <a:xfrm>
              <a:off x="1386213" y="4438650"/>
              <a:ext cx="1662039" cy="2038350"/>
            </a:xfrm>
            <a:prstGeom prst="rect">
              <a:avLst/>
            </a:prstGeom>
            <a:effectLst>
              <a:outerShdw blurRad="50800" dist="88900" dir="2700000" algn="tl" rotWithShape="0">
                <a:srgbClr val="000000">
                  <a:alpha val="43000"/>
                </a:srgbClr>
              </a:outerShdw>
            </a:effectLst>
          </p:spPr>
        </p:pic>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Evolutionary Games and ESS’s</a:t>
            </a:r>
          </a:p>
        </p:txBody>
      </p:sp>
      <p:sp>
        <p:nvSpPr>
          <p:cNvPr id="5" name="CasellaDiTesto 4"/>
          <p:cNvSpPr txBox="1"/>
          <p:nvPr/>
        </p:nvSpPr>
        <p:spPr>
          <a:xfrm>
            <a:off x="1524000" y="1512887"/>
            <a:ext cx="7086600" cy="3744913"/>
          </a:xfrm>
          <a:prstGeom prst="rect">
            <a:avLst/>
          </a:prstGeom>
          <a:noFill/>
        </p:spPr>
        <p:txBody>
          <a:bodyPr>
            <a:spAutoFit/>
          </a:bodyPr>
          <a:lstStyle/>
          <a:p>
            <a:pPr algn="l">
              <a:spcAft>
                <a:spcPts val="600"/>
              </a:spcAft>
              <a:defRPr/>
            </a:pPr>
            <a:r>
              <a:rPr lang="it-IT" sz="1700" b="1" i="0">
                <a:latin typeface="Optima"/>
                <a:cs typeface="Optima"/>
              </a:rPr>
              <a:t>Assumptions:</a:t>
            </a:r>
            <a:endParaRPr lang="it-IT" sz="1700" i="0">
              <a:latin typeface="Optima"/>
              <a:cs typeface="Optima"/>
            </a:endParaRPr>
          </a:p>
          <a:p>
            <a:pPr marL="342900" indent="-342900" algn="l">
              <a:spcAft>
                <a:spcPts val="600"/>
              </a:spcAft>
              <a:buClr>
                <a:srgbClr val="FF0000"/>
              </a:buClr>
              <a:buFont typeface="Wingdings" charset="2"/>
              <a:buChar char="ü"/>
              <a:defRPr/>
            </a:pPr>
            <a:r>
              <a:rPr lang="it-IT" sz="1700" i="0">
                <a:latin typeface="Optima"/>
                <a:cs typeface="Optima"/>
              </a:rPr>
              <a:t>A large population of individuals belonging to the same species which compete for a particular limited resource</a:t>
            </a:r>
          </a:p>
          <a:p>
            <a:pPr marL="342900" indent="-342900" algn="l">
              <a:spcAft>
                <a:spcPts val="600"/>
              </a:spcAft>
              <a:buClr>
                <a:srgbClr val="FF0000"/>
              </a:buClr>
              <a:buFont typeface="Wingdings" charset="2"/>
              <a:buChar char="ü"/>
              <a:defRPr/>
            </a:pPr>
            <a:r>
              <a:rPr lang="it-IT" sz="1700" i="0">
                <a:latin typeface="Optima"/>
                <a:cs typeface="Optima"/>
              </a:rPr>
              <a:t>This kind of conflict is modeled as a symmetric two-player game, the players being pairs of randomly selected population members</a:t>
            </a:r>
          </a:p>
          <a:p>
            <a:pPr marL="342900" indent="-342900" algn="l">
              <a:spcAft>
                <a:spcPts val="600"/>
              </a:spcAft>
              <a:buClr>
                <a:srgbClr val="FF0000"/>
              </a:buClr>
              <a:buFont typeface="Wingdings" charset="2"/>
              <a:buChar char="ü"/>
              <a:defRPr/>
            </a:pPr>
            <a:r>
              <a:rPr lang="it-IT" sz="1700" i="0">
                <a:latin typeface="Optima"/>
                <a:cs typeface="Optima"/>
              </a:rPr>
              <a:t>Players do not behave “rationally” but act according to a pre-programmed behavioral pattern (pure strategy)</a:t>
            </a:r>
          </a:p>
          <a:p>
            <a:pPr marL="342900" indent="-342900" algn="l">
              <a:spcAft>
                <a:spcPts val="600"/>
              </a:spcAft>
              <a:buClr>
                <a:srgbClr val="FF0000"/>
              </a:buClr>
              <a:buFont typeface="Wingdings" charset="2"/>
              <a:buChar char="ü"/>
              <a:defRPr/>
            </a:pPr>
            <a:r>
              <a:rPr lang="it-IT" sz="1700" i="0">
                <a:latin typeface="Optima"/>
                <a:cs typeface="Optima"/>
              </a:rPr>
              <a:t>Reproduction is assumed to be asexual</a:t>
            </a:r>
          </a:p>
          <a:p>
            <a:pPr marL="342900" indent="-342900" algn="l">
              <a:spcAft>
                <a:spcPts val="600"/>
              </a:spcAft>
              <a:buClr>
                <a:srgbClr val="FF0000"/>
              </a:buClr>
              <a:buFont typeface="Wingdings" charset="2"/>
              <a:buChar char="ü"/>
              <a:defRPr/>
            </a:pPr>
            <a:r>
              <a:rPr lang="it-IT" sz="1700" i="0">
                <a:latin typeface="Optima"/>
                <a:cs typeface="Optima"/>
              </a:rPr>
              <a:t>Utility is measured in terms of Darwinian fitness, or reproductive success</a:t>
            </a:r>
          </a:p>
          <a:p>
            <a:pPr algn="l">
              <a:spcAft>
                <a:spcPts val="600"/>
              </a:spcAft>
              <a:defRPr/>
            </a:pPr>
            <a:endParaRPr lang="it-IT" sz="1700" i="0">
              <a:latin typeface="Optima"/>
              <a:cs typeface="Optima"/>
            </a:endParaRPr>
          </a:p>
        </p:txBody>
      </p:sp>
      <p:grpSp>
        <p:nvGrpSpPr>
          <p:cNvPr id="2" name="Gruppo 6"/>
          <p:cNvGrpSpPr/>
          <p:nvPr/>
        </p:nvGrpSpPr>
        <p:grpSpPr>
          <a:xfrm>
            <a:off x="1600200" y="5257800"/>
            <a:ext cx="6858000" cy="1219200"/>
            <a:chOff x="1600200" y="5105400"/>
            <a:chExt cx="6858000" cy="1219200"/>
          </a:xfrm>
          <a:noFill/>
        </p:grpSpPr>
        <p:sp>
          <p:nvSpPr>
            <p:cNvPr id="4" name="Rectangle 3"/>
            <p:cNvSpPr txBox="1">
              <a:spLocks noChangeArrowheads="1"/>
            </p:cNvSpPr>
            <p:nvPr/>
          </p:nvSpPr>
          <p:spPr bwMode="auto">
            <a:xfrm>
              <a:off x="1600200" y="5105400"/>
              <a:ext cx="6858000" cy="762000"/>
            </a:xfrm>
            <a:prstGeom prst="rect">
              <a:avLst/>
            </a:prstGeom>
            <a:grpFill/>
            <a:ln w="9525">
              <a:noFill/>
              <a:miter lim="800000"/>
              <a:headEnd/>
              <a:tailEnd/>
            </a:ln>
          </p:spPr>
          <p:txBody>
            <a:bodyPr>
              <a:prstTxWarp prst="textNoShape">
                <a:avLst/>
              </a:prstTxWarp>
            </a:bodyPr>
            <a:lstStyle/>
            <a:p>
              <a:pPr indent="-342900" algn="l">
                <a:buClrTx/>
                <a:defRPr/>
              </a:pPr>
              <a:r>
                <a:rPr lang="en-US" sz="1700" i="0" kern="0">
                  <a:latin typeface="Optima"/>
                  <a:ea typeface="ＭＳ Ｐゴシック" charset="-128"/>
                  <a:cs typeface="Optima"/>
                </a:rPr>
                <a:t>A Nash equilibrium </a:t>
              </a:r>
              <a:r>
                <a:rPr lang="en-US" sz="1700" b="1" i="0" kern="0">
                  <a:latin typeface="Optima"/>
                  <a:ea typeface="ＭＳ Ｐゴシック" charset="-128"/>
                  <a:cs typeface="Optima"/>
                </a:rPr>
                <a:t>x</a:t>
              </a:r>
              <a:r>
                <a:rPr lang="en-US" sz="1700" i="0" kern="0">
                  <a:latin typeface="Optima"/>
                  <a:ea typeface="ＭＳ Ｐゴシック" charset="-128"/>
                  <a:cs typeface="Optima"/>
                </a:rPr>
                <a:t> is an </a:t>
              </a:r>
              <a:r>
                <a:rPr lang="en-US" sz="1700" b="1" kern="0">
                  <a:latin typeface="Optima"/>
                  <a:ea typeface="ＭＳ Ｐゴシック" charset="-128"/>
                  <a:cs typeface="Optima"/>
                </a:rPr>
                <a:t>Evolutionary Stable Strategy</a:t>
              </a:r>
              <a:r>
                <a:rPr lang="en-US" sz="1700" kern="0">
                  <a:latin typeface="Optima"/>
                  <a:ea typeface="ＭＳ Ｐゴシック" charset="-128"/>
                  <a:cs typeface="Optima"/>
                </a:rPr>
                <a:t> </a:t>
              </a:r>
              <a:r>
                <a:rPr lang="en-US" sz="1700" i="0" kern="0">
                  <a:latin typeface="Optima"/>
                  <a:ea typeface="ＭＳ Ｐゴシック" charset="-128"/>
                  <a:cs typeface="Optima"/>
                </a:rPr>
                <a:t>(ESS) if, for all strategies y:</a:t>
              </a:r>
            </a:p>
            <a:p>
              <a:pPr marL="342900" indent="-342900" algn="l">
                <a:buClrTx/>
                <a:buFont typeface="Wingdings" charset="2"/>
                <a:buChar char="§"/>
                <a:defRPr/>
              </a:pPr>
              <a:endParaRPr lang="it-IT" sz="1700" i="0" kern="0">
                <a:latin typeface="Optima"/>
                <a:ea typeface="ＭＳ Ｐゴシック" charset="-128"/>
                <a:cs typeface="Optima"/>
              </a:endParaRPr>
            </a:p>
          </p:txBody>
        </p:sp>
        <p:pic>
          <p:nvPicPr>
            <p:cNvPr id="6" name="Picture 6"/>
            <p:cNvPicPr>
              <a:picLocks noChangeAspect="1" noChangeArrowheads="1"/>
            </p:cNvPicPr>
            <p:nvPr/>
          </p:nvPicPr>
          <p:blipFill>
            <a:blip r:embed="rId2"/>
            <a:srcRect/>
            <a:stretch>
              <a:fillRect/>
            </a:stretch>
          </p:blipFill>
          <p:spPr bwMode="auto">
            <a:xfrm>
              <a:off x="2667000" y="5939218"/>
              <a:ext cx="4533900" cy="385382"/>
            </a:xfrm>
            <a:prstGeom prst="rect">
              <a:avLst/>
            </a:prstGeom>
            <a:grpFill/>
            <a:ln w="9525">
              <a:noFill/>
              <a:miter lim="800000"/>
              <a:headEnd/>
              <a:tailEnd/>
            </a:ln>
          </p:spPr>
        </p:pic>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ESS’s as Clusters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4" name="Rectangle 3"/>
          <p:cNvSpPr txBox="1">
            <a:spLocks noChangeArrowheads="1"/>
          </p:cNvSpPr>
          <p:nvPr/>
        </p:nvSpPr>
        <p:spPr bwMode="auto">
          <a:xfrm>
            <a:off x="1295400" y="1981200"/>
            <a:ext cx="7391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0000"/>
              </a:lnSpc>
              <a:spcBef>
                <a:spcPct val="20000"/>
              </a:spcBef>
              <a:spcAft>
                <a:spcPct val="0"/>
              </a:spcAft>
              <a:buClrTx/>
              <a:buSzTx/>
              <a:buFont typeface="Wingdings" charset="2"/>
              <a:buNone/>
              <a:tabLst/>
              <a:defRPr/>
            </a:pPr>
            <a:r>
              <a:rPr kumimoji="0" lang="en-US" sz="1600" b="0" i="0" u="none" strike="noStrike" kern="0" cap="none" spc="0" normalizeH="0" baseline="0" noProof="0" smtClean="0">
                <a:ln>
                  <a:noFill/>
                </a:ln>
                <a:solidFill>
                  <a:srgbClr val="000000"/>
                </a:solidFill>
                <a:effectLst/>
                <a:uLnTx/>
                <a:uFillTx/>
                <a:latin typeface="Optima"/>
                <a:ea typeface="ＭＳ Ｐゴシック" charset="-128"/>
                <a:cs typeface="Optima"/>
              </a:rPr>
              <a:t>We claim that ESS’s abstract well the main characteristics of a cluster:</a:t>
            </a:r>
          </a:p>
          <a:p>
            <a:pPr marL="765175" marR="0" lvl="1" indent="-285750" algn="l" defTabSz="914400" rtl="0" eaLnBrk="1" fontAlgn="base" latinLnBrk="0" hangingPunct="1">
              <a:lnSpc>
                <a:spcPct val="90000"/>
              </a:lnSpc>
              <a:spcBef>
                <a:spcPct val="2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Optima"/>
              <a:ea typeface="ＭＳ Ｐゴシック" pitchFamily="-108" charset="-128"/>
              <a:cs typeface="Optima"/>
            </a:endParaRPr>
          </a:p>
          <a:p>
            <a:pPr marL="765175" marR="0" lvl="1" indent="-285750" algn="l" defTabSz="914400" rtl="0" eaLnBrk="1" fontAlgn="base" latinLnBrk="0" hangingPunct="1">
              <a:lnSpc>
                <a:spcPct val="90000"/>
              </a:lnSpc>
              <a:spcBef>
                <a:spcPct val="2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Optima"/>
              <a:ea typeface="ＭＳ Ｐゴシック" pitchFamily="-108" charset="-128"/>
              <a:cs typeface="Optima"/>
            </a:endParaRPr>
          </a:p>
          <a:p>
            <a:pPr marL="765175" marR="0" lvl="1" indent="-285750" algn="l" defTabSz="914400" rtl="0" eaLnBrk="1" fontAlgn="base" latinLnBrk="0" hangingPunct="1">
              <a:lnSpc>
                <a:spcPct val="90000"/>
              </a:lnSpc>
              <a:spcBef>
                <a:spcPct val="20000"/>
              </a:spcBef>
              <a:spcAft>
                <a:spcPct val="0"/>
              </a:spcAft>
              <a:buClr>
                <a:srgbClr val="FF0000"/>
              </a:buClr>
              <a:buSzTx/>
              <a:buFont typeface="Wingdings" charset="2"/>
              <a:buChar char="ü"/>
              <a:tabLst/>
              <a:defRPr/>
            </a:pPr>
            <a:r>
              <a:rPr kumimoji="0" lang="en-US" sz="1600" b="1" i="0" u="none" strike="noStrike" kern="0" cap="none" spc="0" normalizeH="0" baseline="0" noProof="0" smtClean="0">
                <a:ln>
                  <a:noFill/>
                </a:ln>
                <a:solidFill>
                  <a:srgbClr val="000000"/>
                </a:solidFill>
                <a:effectLst/>
                <a:uLnTx/>
                <a:uFillTx/>
                <a:latin typeface="Optima"/>
                <a:ea typeface="ＭＳ Ｐゴシック" pitchFamily="-108" charset="-128"/>
                <a:cs typeface="Optima"/>
              </a:rPr>
              <a:t>Internal coherency</a:t>
            </a:r>
            <a:r>
              <a:rPr kumimoji="0" lang="en-US" sz="1600" b="0" i="0" u="none" strike="noStrike" kern="0" cap="none" spc="0" normalizeH="0" baseline="0" noProof="0" smtClean="0">
                <a:ln>
                  <a:noFill/>
                </a:ln>
                <a:solidFill>
                  <a:srgbClr val="000000"/>
                </a:solidFill>
                <a:effectLst/>
                <a:uLnTx/>
                <a:uFillTx/>
                <a:latin typeface="Optima"/>
                <a:ea typeface="ＭＳ Ｐゴシック" pitchFamily="-108" charset="-128"/>
                <a:cs typeface="Optima"/>
              </a:rPr>
              <a:t>: High mutual support of all elements within the group.</a:t>
            </a:r>
          </a:p>
          <a:p>
            <a:pPr marL="765175" marR="0" lvl="1" indent="-285750" algn="l" defTabSz="914400" rtl="0" eaLnBrk="1" fontAlgn="base" latinLnBrk="0" hangingPunct="1">
              <a:lnSpc>
                <a:spcPct val="90000"/>
              </a:lnSpc>
              <a:spcBef>
                <a:spcPct val="20000"/>
              </a:spcBef>
              <a:spcAft>
                <a:spcPct val="0"/>
              </a:spcAft>
              <a:buClr>
                <a:srgbClr val="FF0000"/>
              </a:buClr>
              <a:buSzTx/>
              <a:buFont typeface="Wingdings" charset="2"/>
              <a:buChar char="ü"/>
              <a:tabLst/>
              <a:defRPr/>
            </a:pPr>
            <a:endParaRPr kumimoji="0" lang="en-US" sz="1600" b="1" i="0" u="none" strike="noStrike" kern="0" cap="none" spc="0" normalizeH="0" baseline="0" noProof="0" smtClean="0">
              <a:ln>
                <a:noFill/>
              </a:ln>
              <a:solidFill>
                <a:srgbClr val="000000"/>
              </a:solidFill>
              <a:effectLst/>
              <a:uLnTx/>
              <a:uFillTx/>
              <a:latin typeface="Optima"/>
              <a:ea typeface="ＭＳ Ｐゴシック" pitchFamily="-108" charset="-128"/>
              <a:cs typeface="Optima"/>
            </a:endParaRPr>
          </a:p>
          <a:p>
            <a:pPr marL="765175" marR="0" lvl="1" indent="-285750" algn="l" defTabSz="914400" rtl="0" eaLnBrk="1" fontAlgn="base" latinLnBrk="0" hangingPunct="1">
              <a:lnSpc>
                <a:spcPct val="90000"/>
              </a:lnSpc>
              <a:spcBef>
                <a:spcPct val="20000"/>
              </a:spcBef>
              <a:spcAft>
                <a:spcPct val="0"/>
              </a:spcAft>
              <a:buClr>
                <a:srgbClr val="FF0000"/>
              </a:buClr>
              <a:buSzTx/>
              <a:buFont typeface="Wingdings" charset="2"/>
              <a:buChar char="ü"/>
              <a:tabLst/>
              <a:defRPr/>
            </a:pPr>
            <a:r>
              <a:rPr kumimoji="0" lang="en-US" sz="1600" b="1" i="0" u="none" strike="noStrike" kern="0" cap="none" spc="0" normalizeH="0" baseline="0" noProof="0" smtClean="0">
                <a:ln>
                  <a:noFill/>
                </a:ln>
                <a:solidFill>
                  <a:srgbClr val="000000"/>
                </a:solidFill>
                <a:effectLst/>
                <a:uLnTx/>
                <a:uFillTx/>
                <a:latin typeface="Optima"/>
                <a:ea typeface="ＭＳ Ｐゴシック" pitchFamily="-108" charset="-128"/>
                <a:cs typeface="Optima"/>
              </a:rPr>
              <a:t>External incoherency</a:t>
            </a:r>
            <a:r>
              <a:rPr kumimoji="0" lang="en-US" sz="1600" b="0" i="0" u="none" strike="noStrike" kern="0" cap="none" spc="0" normalizeH="0" baseline="0" noProof="0" smtClean="0">
                <a:ln>
                  <a:noFill/>
                </a:ln>
                <a:solidFill>
                  <a:srgbClr val="000000"/>
                </a:solidFill>
                <a:effectLst/>
                <a:uLnTx/>
                <a:uFillTx/>
                <a:latin typeface="Optima"/>
                <a:ea typeface="ＭＳ Ｐゴシック" pitchFamily="-108" charset="-128"/>
                <a:cs typeface="Optima"/>
              </a:rPr>
              <a:t>: Low support from elements of the group to elements outside the group.</a:t>
            </a:r>
          </a:p>
          <a:p>
            <a:pPr marL="765175" marR="0" lvl="1" indent="-285750" algn="l" defTabSz="914400" rtl="0" eaLnBrk="1" fontAlgn="base" latinLnBrk="0" hangingPunct="1">
              <a:lnSpc>
                <a:spcPct val="90000"/>
              </a:lnSpc>
              <a:spcBef>
                <a:spcPct val="20000"/>
              </a:spcBef>
              <a:spcAft>
                <a:spcPct val="0"/>
              </a:spcAft>
              <a:buClrTx/>
              <a:buSzTx/>
              <a:buFontTx/>
              <a:buChar char="–"/>
              <a:tabLst/>
              <a:defRPr/>
            </a:pPr>
            <a:endParaRPr kumimoji="0" lang="en-US" sz="1600" b="0" i="0" u="none" strike="noStrike" kern="0" cap="none" spc="0" normalizeH="0" baseline="0" noProof="0" smtClean="0">
              <a:ln>
                <a:noFill/>
              </a:ln>
              <a:solidFill>
                <a:srgbClr val="000000"/>
              </a:solidFill>
              <a:effectLst/>
              <a:uLnTx/>
              <a:uFillTx/>
              <a:latin typeface="Optima"/>
              <a:ea typeface="ＭＳ Ｐゴシック" pitchFamily="-108" charset="-128"/>
              <a:cs typeface="Optima"/>
            </a:endParaRPr>
          </a:p>
          <a:p>
            <a:pPr marL="0" marR="0" lvl="0" indent="0" algn="l" defTabSz="914400" rtl="0" eaLnBrk="1" fontAlgn="base" latinLnBrk="0" hangingPunct="1">
              <a:lnSpc>
                <a:spcPct val="90000"/>
              </a:lnSpc>
              <a:spcBef>
                <a:spcPct val="20000"/>
              </a:spcBef>
              <a:spcAft>
                <a:spcPct val="0"/>
              </a:spcAft>
              <a:buClrTx/>
              <a:buSzTx/>
              <a:buFont typeface="Wingdings" charset="2"/>
              <a:buNone/>
              <a:tabLst/>
              <a:defRPr/>
            </a:pPr>
            <a:endParaRPr kumimoji="0" lang="en-US" sz="1600" b="0" i="0" u="none" strike="noStrike" kern="0" cap="none" spc="0" normalizeH="0" baseline="0" noProof="0" smtClean="0">
              <a:ln>
                <a:noFill/>
              </a:ln>
              <a:solidFill>
                <a:srgbClr val="000000"/>
              </a:solidFill>
              <a:effectLst/>
              <a:uLnTx/>
              <a:uFillTx/>
              <a:latin typeface="Optima"/>
              <a:ea typeface="ＭＳ Ｐゴシック" charset="-128"/>
              <a:cs typeface="Optima"/>
            </a:endParaRPr>
          </a:p>
          <a:p>
            <a:pPr marL="0" marR="0" lvl="0" indent="0" algn="l" defTabSz="914400" rtl="0" eaLnBrk="1" fontAlgn="base" latinLnBrk="0" hangingPunct="1">
              <a:lnSpc>
                <a:spcPct val="90000"/>
              </a:lnSpc>
              <a:spcBef>
                <a:spcPct val="20000"/>
              </a:spcBef>
              <a:spcAft>
                <a:spcPct val="0"/>
              </a:spcAft>
              <a:buClrTx/>
              <a:buSzTx/>
              <a:buFont typeface="Wingdings" charset="2"/>
              <a:buChar char="§"/>
              <a:tabLst/>
              <a:defRPr/>
            </a:pPr>
            <a:endParaRPr kumimoji="0" lang="en-US" sz="1600" b="0" i="0" u="none" strike="noStrike" kern="0" cap="none" spc="0" normalizeH="0" baseline="0" noProof="0" smtClean="0">
              <a:ln>
                <a:noFill/>
              </a:ln>
              <a:solidFill>
                <a:srgbClr val="000000"/>
              </a:solidFill>
              <a:effectLst/>
              <a:uLnTx/>
              <a:uFillTx/>
              <a:latin typeface="Optima"/>
              <a:ea typeface="ＭＳ Ｐゴシック" charset="-128"/>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Basic Definitions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371600" y="1600201"/>
            <a:ext cx="7239000" cy="111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charset="-128"/>
                <a:cs typeface="Optima"/>
              </a:rPr>
              <a:t>Let </a:t>
            </a:r>
            <a:r>
              <a:rPr kumimoji="0" lang="it-IT" sz="1600" b="0" u="none" strike="noStrike" kern="0" cap="none" spc="0" normalizeH="0" baseline="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 ⊆ </a:t>
            </a:r>
            <a:r>
              <a:rPr kumimoji="0" lang="it-IT" sz="1600" b="0" u="none" strike="noStrike" kern="0" cap="none" spc="0" normalizeH="0" noProof="0">
                <a:ln>
                  <a:noFill/>
                </a:ln>
                <a:effectLst/>
                <a:uLnTx/>
                <a:uFillTx/>
                <a:latin typeface="Optima"/>
                <a:ea typeface="ＭＳ Ｐゴシック" charset="-128"/>
                <a:cs typeface="Optima"/>
              </a:rPr>
              <a:t>V</a:t>
            </a:r>
            <a:r>
              <a:rPr kumimoji="0" lang="it-IT" sz="1600" b="0" i="0" u="none" strike="noStrike" kern="0" cap="none" spc="0" normalizeH="0" noProof="0">
                <a:ln>
                  <a:noFill/>
                </a:ln>
                <a:effectLst/>
                <a:uLnTx/>
                <a:uFillTx/>
                <a:latin typeface="Optima"/>
                <a:ea typeface="ＭＳ Ｐゴシック" charset="-128"/>
                <a:cs typeface="Optima"/>
              </a:rPr>
              <a:t> be a non-empty subset of vertices, and </a:t>
            </a:r>
            <a:r>
              <a:rPr kumimoji="0" lang="it-IT" sz="1600" b="0" u="none" strike="noStrike" kern="0" cap="none" spc="0" normalizeH="0" noProof="0">
                <a:ln>
                  <a:noFill/>
                </a:ln>
                <a:effectLst/>
                <a:uLnTx/>
                <a:uFillTx/>
                <a:latin typeface="Optima"/>
                <a:ea typeface="ＭＳ Ｐゴシック" charset="-128"/>
                <a:cs typeface="Optima"/>
              </a:rPr>
              <a:t>i</a:t>
            </a:r>
            <a:r>
              <a:rPr kumimoji="0" lang="it-IT" sz="1400" b="0" i="0" u="none" strike="noStrike" kern="0" cap="none" spc="0" normalizeH="0" noProof="0">
                <a:ln>
                  <a:noFill/>
                </a:ln>
                <a:effectLst/>
                <a:uLnTx/>
                <a:uFillTx/>
                <a:latin typeface="Optima"/>
                <a:ea typeface="ＭＳ Ｐゴシック" charset="-128"/>
                <a:cs typeface="Optima"/>
              </a:rPr>
              <a:t>∈</a:t>
            </a:r>
            <a:r>
              <a:rPr kumimoji="0" lang="it-IT" sz="1600" b="0" u="none" strike="noStrike" kern="0" cap="none" spc="0" normalizeH="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a:t>
            </a: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lang="it-IT" sz="1600" i="0" kern="0">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noProof="0">
                <a:ln>
                  <a:noFill/>
                </a:ln>
                <a:effectLst/>
                <a:uLnTx/>
                <a:uFillTx/>
                <a:latin typeface="Optima"/>
                <a:ea typeface="ＭＳ Ｐゴシック" charset="-128"/>
                <a:cs typeface="Optima"/>
              </a:rPr>
              <a:t>The </a:t>
            </a:r>
            <a:r>
              <a:rPr kumimoji="0" lang="it-IT" sz="1600" b="1" i="0" u="none" strike="noStrike" kern="0" cap="none" spc="0" normalizeH="0" noProof="0">
                <a:ln>
                  <a:noFill/>
                </a:ln>
                <a:effectLst/>
                <a:uLnTx/>
                <a:uFillTx/>
                <a:latin typeface="Optima"/>
                <a:ea typeface="ＭＳ Ｐゴシック" charset="-128"/>
                <a:cs typeface="Optima"/>
              </a:rPr>
              <a:t>(average) weighted degree </a:t>
            </a:r>
            <a:r>
              <a:rPr kumimoji="0" lang="it-IT" sz="1600" b="0" i="0" u="none" strike="noStrike" kern="0" cap="none" spc="0" normalizeH="0" noProof="0">
                <a:ln>
                  <a:noFill/>
                </a:ln>
                <a:effectLst/>
                <a:uLnTx/>
                <a:uFillTx/>
                <a:latin typeface="Optima"/>
                <a:ea typeface="ＭＳ Ｐゴシック" charset="-128"/>
                <a:cs typeface="Optima"/>
              </a:rPr>
              <a:t>of </a:t>
            </a:r>
            <a:r>
              <a:rPr kumimoji="0" lang="it-IT" sz="1600" b="0" u="none" strike="noStrike" kern="0" cap="none" spc="0" normalizeH="0" noProof="0">
                <a:ln>
                  <a:noFill/>
                </a:ln>
                <a:effectLst/>
                <a:uLnTx/>
                <a:uFillTx/>
                <a:latin typeface="Optima"/>
                <a:ea typeface="ＭＳ Ｐゴシック" charset="-128"/>
                <a:cs typeface="Optima"/>
              </a:rPr>
              <a:t>i</a:t>
            </a:r>
            <a:r>
              <a:rPr kumimoji="0" lang="it-IT" sz="1600" b="0" i="0" u="none" strike="noStrike" kern="0" cap="none" spc="0" normalizeH="0" noProof="0">
                <a:ln>
                  <a:noFill/>
                </a:ln>
                <a:effectLst/>
                <a:uLnTx/>
                <a:uFillTx/>
                <a:latin typeface="Optima"/>
                <a:ea typeface="ＭＳ Ｐゴシック" charset="-128"/>
                <a:cs typeface="Optima"/>
              </a:rPr>
              <a:t> w.r.t. </a:t>
            </a:r>
            <a:r>
              <a:rPr kumimoji="0" lang="it-IT" sz="1600" b="0" u="none" strike="noStrike" kern="0" cap="none" spc="0" normalizeH="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 is defined as:</a:t>
            </a: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graphicFrame>
        <p:nvGraphicFramePr>
          <p:cNvPr id="23" name="Oggetto 22"/>
          <p:cNvGraphicFramePr>
            <a:graphicFrameLocks noChangeAspect="1"/>
          </p:cNvGraphicFramePr>
          <p:nvPr/>
        </p:nvGraphicFramePr>
        <p:xfrm>
          <a:off x="2667000" y="2819400"/>
          <a:ext cx="2051051" cy="651736"/>
        </p:xfrm>
        <a:graphic>
          <a:graphicData uri="http://schemas.openxmlformats.org/presentationml/2006/ole">
            <mc:AlternateContent xmlns:mc="http://schemas.openxmlformats.org/markup-compatibility/2006">
              <mc:Choice xmlns:v="urn:schemas-microsoft-com:vml" Requires="v">
                <p:oleObj spid="_x0000_s122020" name="Equation" r:id="rId3" imgW="1358900" imgH="431800" progId="Equation.3">
                  <p:embed/>
                </p:oleObj>
              </mc:Choice>
              <mc:Fallback>
                <p:oleObj name="Equation" r:id="rId3" imgW="13589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819400"/>
                        <a:ext cx="2051051" cy="651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uppo 29"/>
          <p:cNvGrpSpPr/>
          <p:nvPr/>
        </p:nvGrpSpPr>
        <p:grpSpPr>
          <a:xfrm>
            <a:off x="1447800" y="3562350"/>
            <a:ext cx="7010400" cy="2889826"/>
            <a:chOff x="1447800" y="3562350"/>
            <a:chExt cx="7010400" cy="2889826"/>
          </a:xfrm>
        </p:grpSpPr>
        <p:grpSp>
          <p:nvGrpSpPr>
            <p:cNvPr id="3" name="Gruppo 28"/>
            <p:cNvGrpSpPr/>
            <p:nvPr/>
          </p:nvGrpSpPr>
          <p:grpSpPr>
            <a:xfrm>
              <a:off x="1447800" y="3562350"/>
              <a:ext cx="6873875" cy="1924050"/>
              <a:chOff x="1447800" y="3562350"/>
              <a:chExt cx="6873875" cy="1924050"/>
            </a:xfrm>
          </p:grpSpPr>
          <p:grpSp>
            <p:nvGrpSpPr>
              <p:cNvPr id="4" name="Group 5"/>
              <p:cNvGrpSpPr>
                <a:grpSpLocks/>
              </p:cNvGrpSpPr>
              <p:nvPr/>
            </p:nvGrpSpPr>
            <p:grpSpPr bwMode="auto">
              <a:xfrm>
                <a:off x="6477000" y="3562350"/>
                <a:ext cx="1844675" cy="1924050"/>
                <a:chOff x="4272" y="2016"/>
                <a:chExt cx="1100" cy="1212"/>
              </a:xfrm>
            </p:grpSpPr>
            <p:sp>
              <p:nvSpPr>
                <p:cNvPr id="8" name="Oval 6"/>
                <p:cNvSpPr>
                  <a:spLocks noChangeArrowheads="1"/>
                </p:cNvSpPr>
                <p:nvPr/>
              </p:nvSpPr>
              <p:spPr bwMode="auto">
                <a:xfrm>
                  <a:off x="4272" y="2016"/>
                  <a:ext cx="720" cy="1104"/>
                </a:xfrm>
                <a:prstGeom prst="ellipse">
                  <a:avLst/>
                </a:prstGeom>
                <a:solidFill>
                  <a:schemeClr val="bg2">
                    <a:alpha val="50195"/>
                  </a:schemeClr>
                </a:solidFill>
                <a:ln w="9525">
                  <a:solidFill>
                    <a:schemeClr val="tx1"/>
                  </a:solidFill>
                  <a:round/>
                  <a:headEnd/>
                  <a:tailEnd/>
                </a:ln>
              </p:spPr>
              <p:txBody>
                <a:bodyPr wrap="none" anchor="ctr">
                  <a:prstTxWarp prst="textNoShape">
                    <a:avLst/>
                  </a:prstTxWarp>
                </a:bodyPr>
                <a:lstStyle/>
                <a:p>
                  <a:endParaRPr lang="it-IT"/>
                </a:p>
              </p:txBody>
            </p:sp>
            <p:sp>
              <p:nvSpPr>
                <p:cNvPr id="10" name="Oval 7"/>
                <p:cNvSpPr>
                  <a:spLocks noChangeArrowheads="1"/>
                </p:cNvSpPr>
                <p:nvPr/>
              </p:nvSpPr>
              <p:spPr bwMode="auto">
                <a:xfrm>
                  <a:off x="5232" y="2496"/>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11" name="Oval 8"/>
                <p:cNvSpPr>
                  <a:spLocks noChangeArrowheads="1"/>
                </p:cNvSpPr>
                <p:nvPr/>
              </p:nvSpPr>
              <p:spPr bwMode="auto">
                <a:xfrm>
                  <a:off x="4704" y="2496"/>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12" name="Oval 9"/>
                <p:cNvSpPr>
                  <a:spLocks noChangeArrowheads="1"/>
                </p:cNvSpPr>
                <p:nvPr/>
              </p:nvSpPr>
              <p:spPr bwMode="auto">
                <a:xfrm>
                  <a:off x="4512" y="2208"/>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13" name="Oval 10"/>
                <p:cNvSpPr>
                  <a:spLocks noChangeArrowheads="1"/>
                </p:cNvSpPr>
                <p:nvPr/>
              </p:nvSpPr>
              <p:spPr bwMode="auto">
                <a:xfrm>
                  <a:off x="4416" y="2544"/>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14" name="Oval 11"/>
                <p:cNvSpPr>
                  <a:spLocks noChangeArrowheads="1"/>
                </p:cNvSpPr>
                <p:nvPr/>
              </p:nvSpPr>
              <p:spPr bwMode="auto">
                <a:xfrm>
                  <a:off x="4608" y="2832"/>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15" name="Line 12"/>
                <p:cNvSpPr>
                  <a:spLocks noChangeShapeType="1"/>
                </p:cNvSpPr>
                <p:nvPr/>
              </p:nvSpPr>
              <p:spPr bwMode="auto">
                <a:xfrm>
                  <a:off x="4752" y="2544"/>
                  <a:ext cx="528" cy="0"/>
                </a:xfrm>
                <a:prstGeom prst="line">
                  <a:avLst/>
                </a:prstGeom>
                <a:noFill/>
                <a:ln w="19050">
                  <a:solidFill>
                    <a:schemeClr val="tx1"/>
                  </a:solidFill>
                  <a:round/>
                  <a:headEnd/>
                  <a:tailEnd/>
                </a:ln>
              </p:spPr>
              <p:txBody>
                <a:bodyPr>
                  <a:prstTxWarp prst="textNoShape">
                    <a:avLst/>
                  </a:prstTxWarp>
                </a:bodyPr>
                <a:lstStyle/>
                <a:p>
                  <a:endParaRPr lang="it-IT"/>
                </a:p>
              </p:txBody>
            </p:sp>
            <p:sp>
              <p:nvSpPr>
                <p:cNvPr id="16" name="Line 13"/>
                <p:cNvSpPr>
                  <a:spLocks noChangeShapeType="1"/>
                </p:cNvSpPr>
                <p:nvPr/>
              </p:nvSpPr>
              <p:spPr bwMode="auto">
                <a:xfrm>
                  <a:off x="4560" y="2256"/>
                  <a:ext cx="192" cy="288"/>
                </a:xfrm>
                <a:prstGeom prst="line">
                  <a:avLst/>
                </a:prstGeom>
                <a:noFill/>
                <a:ln w="19050">
                  <a:solidFill>
                    <a:schemeClr val="tx1"/>
                  </a:solidFill>
                  <a:round/>
                  <a:headEnd/>
                  <a:tailEnd/>
                </a:ln>
              </p:spPr>
              <p:txBody>
                <a:bodyPr>
                  <a:prstTxWarp prst="textNoShape">
                    <a:avLst/>
                  </a:prstTxWarp>
                </a:bodyPr>
                <a:lstStyle/>
                <a:p>
                  <a:endParaRPr lang="it-IT"/>
                </a:p>
              </p:txBody>
            </p:sp>
            <p:sp>
              <p:nvSpPr>
                <p:cNvPr id="17" name="Line 14"/>
                <p:cNvSpPr>
                  <a:spLocks noChangeShapeType="1"/>
                </p:cNvSpPr>
                <p:nvPr/>
              </p:nvSpPr>
              <p:spPr bwMode="auto">
                <a:xfrm flipV="1">
                  <a:off x="4464" y="2544"/>
                  <a:ext cx="288" cy="48"/>
                </a:xfrm>
                <a:prstGeom prst="line">
                  <a:avLst/>
                </a:prstGeom>
                <a:noFill/>
                <a:ln w="19050">
                  <a:solidFill>
                    <a:schemeClr val="tx1"/>
                  </a:solidFill>
                  <a:round/>
                  <a:headEnd/>
                  <a:tailEnd/>
                </a:ln>
              </p:spPr>
              <p:txBody>
                <a:bodyPr>
                  <a:prstTxWarp prst="textNoShape">
                    <a:avLst/>
                  </a:prstTxWarp>
                </a:bodyPr>
                <a:lstStyle/>
                <a:p>
                  <a:endParaRPr lang="it-IT"/>
                </a:p>
              </p:txBody>
            </p:sp>
            <p:sp>
              <p:nvSpPr>
                <p:cNvPr id="18" name="Line 15"/>
                <p:cNvSpPr>
                  <a:spLocks noChangeShapeType="1"/>
                </p:cNvSpPr>
                <p:nvPr/>
              </p:nvSpPr>
              <p:spPr bwMode="auto">
                <a:xfrm flipV="1">
                  <a:off x="4656" y="2544"/>
                  <a:ext cx="96" cy="336"/>
                </a:xfrm>
                <a:prstGeom prst="line">
                  <a:avLst/>
                </a:prstGeom>
                <a:noFill/>
                <a:ln w="19050">
                  <a:solidFill>
                    <a:schemeClr val="tx1"/>
                  </a:solidFill>
                  <a:round/>
                  <a:headEnd/>
                  <a:tailEnd/>
                </a:ln>
              </p:spPr>
              <p:txBody>
                <a:bodyPr>
                  <a:prstTxWarp prst="textNoShape">
                    <a:avLst/>
                  </a:prstTxWarp>
                </a:bodyPr>
                <a:lstStyle/>
                <a:p>
                  <a:endParaRPr lang="it-IT"/>
                </a:p>
              </p:txBody>
            </p:sp>
            <p:sp>
              <p:nvSpPr>
                <p:cNvPr id="19" name="Text Box 16"/>
                <p:cNvSpPr txBox="1">
                  <a:spLocks noChangeArrowheads="1"/>
                </p:cNvSpPr>
                <p:nvPr/>
              </p:nvSpPr>
              <p:spPr bwMode="auto">
                <a:xfrm>
                  <a:off x="5216" y="2544"/>
                  <a:ext cx="156" cy="233"/>
                </a:xfrm>
                <a:prstGeom prst="rect">
                  <a:avLst/>
                </a:prstGeom>
                <a:noFill/>
                <a:ln w="9525">
                  <a:noFill/>
                  <a:miter lim="800000"/>
                  <a:headEnd/>
                  <a:tailEnd/>
                </a:ln>
              </p:spPr>
              <p:txBody>
                <a:bodyPr wrap="square">
                  <a:prstTxWarp prst="textNoShape">
                    <a:avLst/>
                  </a:prstTxWarp>
                  <a:spAutoFit/>
                </a:bodyPr>
                <a:lstStyle/>
                <a:p>
                  <a:r>
                    <a:rPr lang="en-US" sz="1800"/>
                    <a:t>j</a:t>
                  </a:r>
                  <a:endParaRPr lang="it-IT" sz="1800"/>
                </a:p>
              </p:txBody>
            </p:sp>
            <p:sp>
              <p:nvSpPr>
                <p:cNvPr id="20" name="Text Box 17"/>
                <p:cNvSpPr txBox="1">
                  <a:spLocks noChangeArrowheads="1"/>
                </p:cNvSpPr>
                <p:nvPr/>
              </p:nvSpPr>
              <p:spPr bwMode="auto">
                <a:xfrm>
                  <a:off x="4752" y="2544"/>
                  <a:ext cx="156" cy="233"/>
                </a:xfrm>
                <a:prstGeom prst="rect">
                  <a:avLst/>
                </a:prstGeom>
                <a:noFill/>
                <a:ln w="9525">
                  <a:noFill/>
                  <a:miter lim="800000"/>
                  <a:headEnd/>
                  <a:tailEnd/>
                </a:ln>
              </p:spPr>
              <p:txBody>
                <a:bodyPr wrap="square">
                  <a:prstTxWarp prst="textNoShape">
                    <a:avLst/>
                  </a:prstTxWarp>
                  <a:spAutoFit/>
                </a:bodyPr>
                <a:lstStyle/>
                <a:p>
                  <a:r>
                    <a:rPr lang="en-US" sz="1800"/>
                    <a:t>i</a:t>
                  </a:r>
                  <a:endParaRPr lang="it-IT" sz="1800"/>
                </a:p>
              </p:txBody>
            </p:sp>
            <p:sp>
              <p:nvSpPr>
                <p:cNvPr id="21" name="Text Box 18"/>
                <p:cNvSpPr txBox="1">
                  <a:spLocks noChangeArrowheads="1"/>
                </p:cNvSpPr>
                <p:nvPr/>
              </p:nvSpPr>
              <p:spPr bwMode="auto">
                <a:xfrm>
                  <a:off x="4736" y="2976"/>
                  <a:ext cx="196" cy="252"/>
                </a:xfrm>
                <a:prstGeom prst="rect">
                  <a:avLst/>
                </a:prstGeom>
                <a:noFill/>
                <a:ln w="9525">
                  <a:noFill/>
                  <a:miter lim="800000"/>
                  <a:headEnd/>
                  <a:tailEnd/>
                </a:ln>
              </p:spPr>
              <p:txBody>
                <a:bodyPr wrap="square">
                  <a:prstTxWarp prst="textNoShape">
                    <a:avLst/>
                  </a:prstTxWarp>
                  <a:spAutoFit/>
                </a:bodyPr>
                <a:lstStyle/>
                <a:p>
                  <a:r>
                    <a:rPr lang="en-US" sz="2000"/>
                    <a:t>S</a:t>
                  </a:r>
                  <a:endParaRPr lang="it-IT" sz="2000"/>
                </a:p>
              </p:txBody>
            </p:sp>
          </p:grpSp>
          <p:sp>
            <p:nvSpPr>
              <p:cNvPr id="25" name="Rectangle 3"/>
              <p:cNvSpPr txBox="1">
                <a:spLocks noChangeArrowheads="1"/>
              </p:cNvSpPr>
              <p:nvPr/>
            </p:nvSpPr>
            <p:spPr bwMode="auto">
              <a:xfrm>
                <a:off x="1447800" y="4114800"/>
                <a:ext cx="3276600"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lang="it-IT" sz="1600" i="0" kern="0">
                    <a:latin typeface="Optima"/>
                    <a:ea typeface="ＭＳ Ｐゴシック" charset="-128"/>
                    <a:cs typeface="Optima"/>
                  </a:rPr>
                  <a:t>Moreover, if </a:t>
                </a:r>
                <a:r>
                  <a:rPr lang="it-IT" sz="1600" kern="0">
                    <a:latin typeface="Optima"/>
                    <a:ea typeface="ＭＳ Ｐゴシック" charset="-128"/>
                    <a:cs typeface="Optima"/>
                  </a:rPr>
                  <a:t>j</a:t>
                </a:r>
                <a:r>
                  <a:rPr lang="it-IT" sz="1600" i="0" kern="0">
                    <a:latin typeface="Optima"/>
                    <a:ea typeface="ＭＳ Ｐゴシック" charset="-128"/>
                    <a:cs typeface="Optima"/>
                  </a:rPr>
                  <a:t> ∉ </a:t>
                </a:r>
                <a:r>
                  <a:rPr lang="it-IT" sz="1600" kern="0">
                    <a:latin typeface="Optima"/>
                    <a:ea typeface="ＭＳ Ｐゴシック" charset="-128"/>
                    <a:cs typeface="Optima"/>
                  </a:rPr>
                  <a:t>S</a:t>
                </a:r>
                <a:r>
                  <a:rPr lang="it-IT" sz="1600" i="0" kern="0">
                    <a:latin typeface="Optima"/>
                    <a:ea typeface="ＭＳ Ｐゴシック" charset="-128"/>
                    <a:cs typeface="Optima"/>
                  </a:rPr>
                  <a:t>, we define:</a:t>
                </a:r>
                <a:endParaRPr kumimoji="0" lang="it-IT" sz="1600" b="0" i="0" u="none" strike="noStrike" kern="0" cap="none" spc="0" normalizeH="0" noProof="0">
                  <a:ln>
                    <a:noFill/>
                  </a:ln>
                  <a:effectLst/>
                  <a:uLnTx/>
                  <a:uFillTx/>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graphicFrame>
            <p:nvGraphicFramePr>
              <p:cNvPr id="26" name="Oggetto 25"/>
              <p:cNvGraphicFramePr>
                <a:graphicFrameLocks noChangeAspect="1"/>
              </p:cNvGraphicFramePr>
              <p:nvPr/>
            </p:nvGraphicFramePr>
            <p:xfrm>
              <a:off x="2667000" y="4800600"/>
              <a:ext cx="2476500" cy="330200"/>
            </p:xfrm>
            <a:graphic>
              <a:graphicData uri="http://schemas.openxmlformats.org/presentationml/2006/ole">
                <mc:AlternateContent xmlns:mc="http://schemas.openxmlformats.org/markup-compatibility/2006">
                  <mc:Choice xmlns:v="urn:schemas-microsoft-com:vml" Requires="v">
                    <p:oleObj spid="_x0000_s122021" name="Equation" r:id="rId5" imgW="1524000" imgH="203200" progId="Equation.3">
                      <p:embed/>
                    </p:oleObj>
                  </mc:Choice>
                  <mc:Fallback>
                    <p:oleObj name="Equation" r:id="rId5" imgW="1524000" imgH="203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800600"/>
                            <a:ext cx="2476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CasellaDiTesto 27"/>
            <p:cNvSpPr txBox="1"/>
            <p:nvPr/>
          </p:nvSpPr>
          <p:spPr>
            <a:xfrm>
              <a:off x="1447800" y="5867400"/>
              <a:ext cx="7010400" cy="584776"/>
            </a:xfrm>
            <a:prstGeom prst="rect">
              <a:avLst/>
            </a:prstGeom>
            <a:noFill/>
          </p:spPr>
          <p:txBody>
            <a:bodyPr wrap="square" rtlCol="0">
              <a:spAutoFit/>
            </a:bodyPr>
            <a:lstStyle/>
            <a:p>
              <a:pPr algn="l"/>
              <a:r>
                <a:rPr lang="it-IT" sz="1600" i="0">
                  <a:latin typeface="Optima"/>
                  <a:cs typeface="Optima"/>
                </a:rPr>
                <a:t>Intuitively, φ</a:t>
              </a:r>
              <a:r>
                <a:rPr lang="it-IT" sz="1600" i="0" baseline="-25000">
                  <a:latin typeface="Optima"/>
                  <a:cs typeface="Optima"/>
                </a:rPr>
                <a:t>S</a:t>
              </a:r>
              <a:r>
                <a:rPr lang="it-IT" sz="1600" i="0">
                  <a:latin typeface="Optima"/>
                  <a:cs typeface="Optima"/>
                </a:rPr>
                <a:t>(</a:t>
              </a:r>
              <a:r>
                <a:rPr lang="it-IT" sz="1600">
                  <a:latin typeface="Optima"/>
                  <a:cs typeface="Optima"/>
                </a:rPr>
                <a:t>i</a:t>
              </a:r>
              <a:r>
                <a:rPr lang="it-IT" sz="1600" i="0">
                  <a:latin typeface="Optima"/>
                  <a:cs typeface="Optima"/>
                </a:rPr>
                <a:t>,</a:t>
              </a:r>
              <a:r>
                <a:rPr lang="it-IT" sz="1600">
                  <a:latin typeface="Optima"/>
                  <a:cs typeface="Optima"/>
                </a:rPr>
                <a:t>j</a:t>
              </a:r>
              <a:r>
                <a:rPr lang="it-IT" sz="1600" i="0">
                  <a:latin typeface="Optima"/>
                  <a:cs typeface="Optima"/>
                </a:rPr>
                <a:t>) measures the similarity between vertices </a:t>
              </a:r>
              <a:r>
                <a:rPr lang="it-IT" sz="1600">
                  <a:latin typeface="Optima"/>
                  <a:cs typeface="Optima"/>
                </a:rPr>
                <a:t>j</a:t>
              </a:r>
              <a:r>
                <a:rPr lang="it-IT" sz="1600" i="0">
                  <a:latin typeface="Optima"/>
                  <a:cs typeface="Optima"/>
                </a:rPr>
                <a:t> and </a:t>
              </a:r>
              <a:r>
                <a:rPr lang="it-IT" sz="1600">
                  <a:latin typeface="Optima"/>
                  <a:cs typeface="Optima"/>
                </a:rPr>
                <a:t>i</a:t>
              </a:r>
              <a:r>
                <a:rPr lang="it-IT" sz="1600" i="0">
                  <a:latin typeface="Optima"/>
                  <a:cs typeface="Optima"/>
                </a:rPr>
                <a:t>, with respect to the (average) similarity between vertex </a:t>
              </a:r>
              <a:r>
                <a:rPr lang="it-IT" sz="1600">
                  <a:latin typeface="Optima"/>
                  <a:cs typeface="Optima"/>
                </a:rPr>
                <a:t>i</a:t>
              </a:r>
              <a:r>
                <a:rPr lang="it-IT" sz="1600" i="0">
                  <a:latin typeface="Optima"/>
                  <a:cs typeface="Optima"/>
                </a:rPr>
                <a:t> and its neighbors in </a:t>
              </a:r>
              <a:r>
                <a:rPr lang="it-IT" sz="1600">
                  <a:latin typeface="Optima"/>
                  <a:cs typeface="Optima"/>
                </a:rPr>
                <a:t>S</a:t>
              </a:r>
              <a:r>
                <a:rPr lang="it-IT" sz="1600" i="0">
                  <a:latin typeface="Optima"/>
                  <a:cs typeface="Optima"/>
                </a:rPr>
                <a:t>.</a:t>
              </a:r>
            </a:p>
          </p:txBody>
        </p:sp>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Assigning Weights to Vertices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371600" y="1600201"/>
            <a:ext cx="7239000" cy="111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charset="-128"/>
                <a:cs typeface="Optima"/>
              </a:rPr>
              <a:t>Let </a:t>
            </a:r>
            <a:r>
              <a:rPr kumimoji="0" lang="it-IT" sz="1600" b="0" u="none" strike="noStrike" kern="0" cap="none" spc="0" normalizeH="0" baseline="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 ⊆ </a:t>
            </a:r>
            <a:r>
              <a:rPr kumimoji="0" lang="it-IT" sz="1600" b="0" u="none" strike="noStrike" kern="0" cap="none" spc="0" normalizeH="0" noProof="0">
                <a:ln>
                  <a:noFill/>
                </a:ln>
                <a:effectLst/>
                <a:uLnTx/>
                <a:uFillTx/>
                <a:latin typeface="Optima"/>
                <a:ea typeface="ＭＳ Ｐゴシック" charset="-128"/>
                <a:cs typeface="Optima"/>
              </a:rPr>
              <a:t>V</a:t>
            </a:r>
            <a:r>
              <a:rPr kumimoji="0" lang="it-IT" sz="1600" b="0" i="0" u="none" strike="noStrike" kern="0" cap="none" spc="0" normalizeH="0" noProof="0">
                <a:ln>
                  <a:noFill/>
                </a:ln>
                <a:effectLst/>
                <a:uLnTx/>
                <a:uFillTx/>
                <a:latin typeface="Optima"/>
                <a:ea typeface="ＭＳ Ｐゴシック" charset="-128"/>
                <a:cs typeface="Optima"/>
              </a:rPr>
              <a:t> be a non-empty subset of vertices, and </a:t>
            </a:r>
            <a:r>
              <a:rPr kumimoji="0" lang="it-IT" sz="1600" b="0" u="none" strike="noStrike" kern="0" cap="none" spc="0" normalizeH="0" noProof="0">
                <a:ln>
                  <a:noFill/>
                </a:ln>
                <a:effectLst/>
                <a:uLnTx/>
                <a:uFillTx/>
                <a:latin typeface="Optima"/>
                <a:ea typeface="ＭＳ Ｐゴシック" charset="-128"/>
                <a:cs typeface="Optima"/>
              </a:rPr>
              <a:t>i</a:t>
            </a:r>
            <a:r>
              <a:rPr kumimoji="0" lang="it-IT" sz="1400" b="0" i="0" u="none" strike="noStrike" kern="0" cap="none" spc="0" normalizeH="0" noProof="0">
                <a:ln>
                  <a:noFill/>
                </a:ln>
                <a:effectLst/>
                <a:uLnTx/>
                <a:uFillTx/>
                <a:latin typeface="Optima"/>
                <a:ea typeface="ＭＳ Ｐゴシック" charset="-128"/>
                <a:cs typeface="Optima"/>
              </a:rPr>
              <a:t>∈</a:t>
            </a:r>
            <a:r>
              <a:rPr kumimoji="0" lang="it-IT" sz="1600" b="0" u="none" strike="noStrike" kern="0" cap="none" spc="0" normalizeH="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a:t>
            </a: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lang="it-IT" sz="1600" i="0" kern="0">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noProof="0">
                <a:ln>
                  <a:noFill/>
                </a:ln>
                <a:effectLst/>
                <a:uLnTx/>
                <a:uFillTx/>
                <a:latin typeface="Optima"/>
                <a:ea typeface="ＭＳ Ｐゴシック" charset="-128"/>
                <a:cs typeface="Optima"/>
              </a:rPr>
              <a:t>The </a:t>
            </a:r>
            <a:r>
              <a:rPr kumimoji="0" lang="it-IT" sz="1600" b="1" i="0" u="none" strike="noStrike" kern="0" cap="none" spc="0" normalizeH="0" noProof="0">
                <a:ln>
                  <a:noFill/>
                </a:ln>
                <a:effectLst/>
                <a:uLnTx/>
                <a:uFillTx/>
                <a:latin typeface="Optima"/>
                <a:ea typeface="ＭＳ Ｐゴシック" charset="-128"/>
                <a:cs typeface="Optima"/>
              </a:rPr>
              <a:t>weight </a:t>
            </a:r>
            <a:r>
              <a:rPr kumimoji="0" lang="it-IT" sz="1600" b="0" i="0" u="none" strike="noStrike" kern="0" cap="none" spc="0" normalizeH="0" noProof="0">
                <a:ln>
                  <a:noFill/>
                </a:ln>
                <a:effectLst/>
                <a:uLnTx/>
                <a:uFillTx/>
                <a:latin typeface="Optima"/>
                <a:ea typeface="ＭＳ Ｐゴシック" charset="-128"/>
                <a:cs typeface="Optima"/>
              </a:rPr>
              <a:t>of </a:t>
            </a:r>
            <a:r>
              <a:rPr kumimoji="0" lang="it-IT" sz="1600" b="0" u="none" strike="noStrike" kern="0" cap="none" spc="0" normalizeH="0" noProof="0">
                <a:ln>
                  <a:noFill/>
                </a:ln>
                <a:effectLst/>
                <a:uLnTx/>
                <a:uFillTx/>
                <a:latin typeface="Optima"/>
                <a:ea typeface="ＭＳ Ｐゴシック" charset="-128"/>
                <a:cs typeface="Optima"/>
              </a:rPr>
              <a:t>i</a:t>
            </a:r>
            <a:r>
              <a:rPr kumimoji="0" lang="it-IT" sz="1600" b="0" i="0" u="none" strike="noStrike" kern="0" cap="none" spc="0" normalizeH="0" noProof="0">
                <a:ln>
                  <a:noFill/>
                </a:ln>
                <a:effectLst/>
                <a:uLnTx/>
                <a:uFillTx/>
                <a:latin typeface="Optima"/>
                <a:ea typeface="ＭＳ Ｐゴシック" charset="-128"/>
                <a:cs typeface="Optima"/>
              </a:rPr>
              <a:t> w.r.t. </a:t>
            </a:r>
            <a:r>
              <a:rPr kumimoji="0" lang="it-IT" sz="1600" b="0" u="none" strike="noStrike" kern="0" cap="none" spc="0" normalizeH="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 is defined as:</a:t>
            </a: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graphicFrame>
        <p:nvGraphicFramePr>
          <p:cNvPr id="23" name="Oggetto 22"/>
          <p:cNvGraphicFramePr>
            <a:graphicFrameLocks noChangeAspect="1"/>
          </p:cNvGraphicFramePr>
          <p:nvPr/>
        </p:nvGraphicFramePr>
        <p:xfrm>
          <a:off x="2052639" y="2967039"/>
          <a:ext cx="4379912" cy="995362"/>
        </p:xfrm>
        <a:graphic>
          <a:graphicData uri="http://schemas.openxmlformats.org/presentationml/2006/ole">
            <mc:AlternateContent xmlns:mc="http://schemas.openxmlformats.org/markup-compatibility/2006">
              <mc:Choice xmlns:v="urn:schemas-microsoft-com:vml" Requires="v">
                <p:oleObj spid="_x0000_s123044" name="Equation" r:id="rId3" imgW="2679700" imgH="609600" progId="Equation.3">
                  <p:embed/>
                </p:oleObj>
              </mc:Choice>
              <mc:Fallback>
                <p:oleObj name="Equation" r:id="rId3" imgW="2679700" imgH="609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9" y="2967039"/>
                        <a:ext cx="4379912"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6768285" y="3505202"/>
            <a:ext cx="2079219" cy="2752559"/>
            <a:chOff x="4180" y="2506"/>
            <a:chExt cx="1502" cy="1830"/>
          </a:xfrm>
        </p:grpSpPr>
        <p:grpSp>
          <p:nvGrpSpPr>
            <p:cNvPr id="3" name="Group 6"/>
            <p:cNvGrpSpPr>
              <a:grpSpLocks/>
            </p:cNvGrpSpPr>
            <p:nvPr/>
          </p:nvGrpSpPr>
          <p:grpSpPr bwMode="auto">
            <a:xfrm>
              <a:off x="4180" y="2506"/>
              <a:ext cx="1502" cy="1830"/>
              <a:chOff x="4228" y="2448"/>
              <a:chExt cx="1502" cy="1830"/>
            </a:xfrm>
          </p:grpSpPr>
          <p:grpSp>
            <p:nvGrpSpPr>
              <p:cNvPr id="4" name="Group 7"/>
              <p:cNvGrpSpPr>
                <a:grpSpLocks/>
              </p:cNvGrpSpPr>
              <p:nvPr/>
            </p:nvGrpSpPr>
            <p:grpSpPr bwMode="auto">
              <a:xfrm>
                <a:off x="4228" y="2448"/>
                <a:ext cx="1502" cy="1830"/>
                <a:chOff x="3936" y="1824"/>
                <a:chExt cx="1836" cy="2079"/>
              </a:xfrm>
            </p:grpSpPr>
            <p:sp>
              <p:nvSpPr>
                <p:cNvPr id="35" name="Text Box 8"/>
                <p:cNvSpPr txBox="1">
                  <a:spLocks noChangeArrowheads="1"/>
                </p:cNvSpPr>
                <p:nvPr/>
              </p:nvSpPr>
              <p:spPr bwMode="auto">
                <a:xfrm>
                  <a:off x="4131" y="3601"/>
                  <a:ext cx="352" cy="302"/>
                </a:xfrm>
                <a:prstGeom prst="rect">
                  <a:avLst/>
                </a:prstGeom>
                <a:noFill/>
                <a:ln w="9525">
                  <a:noFill/>
                  <a:miter lim="800000"/>
                  <a:headEnd/>
                  <a:tailEnd/>
                </a:ln>
              </p:spPr>
              <p:txBody>
                <a:bodyPr wrap="none">
                  <a:prstTxWarp prst="textNoShape">
                    <a:avLst/>
                  </a:prstTxWarp>
                  <a:spAutoFit/>
                </a:bodyPr>
                <a:lstStyle/>
                <a:p>
                  <a:r>
                    <a:rPr lang="en-US" sz="2000"/>
                    <a:t>S</a:t>
                  </a:r>
                  <a:endParaRPr lang="it-IT" sz="2000"/>
                </a:p>
              </p:txBody>
            </p:sp>
            <p:grpSp>
              <p:nvGrpSpPr>
                <p:cNvPr id="6" name="Group 9"/>
                <p:cNvGrpSpPr>
                  <a:grpSpLocks/>
                </p:cNvGrpSpPr>
                <p:nvPr/>
              </p:nvGrpSpPr>
              <p:grpSpPr bwMode="auto">
                <a:xfrm>
                  <a:off x="3936" y="1824"/>
                  <a:ext cx="1836" cy="1872"/>
                  <a:chOff x="4128" y="2448"/>
                  <a:chExt cx="1548" cy="1680"/>
                </a:xfrm>
              </p:grpSpPr>
              <p:sp>
                <p:nvSpPr>
                  <p:cNvPr id="37" name="Oval 10"/>
                  <p:cNvSpPr>
                    <a:spLocks noChangeArrowheads="1"/>
                  </p:cNvSpPr>
                  <p:nvPr/>
                </p:nvSpPr>
                <p:spPr bwMode="auto">
                  <a:xfrm>
                    <a:off x="4128" y="2496"/>
                    <a:ext cx="1392" cy="1632"/>
                  </a:xfrm>
                  <a:prstGeom prst="ellipse">
                    <a:avLst/>
                  </a:prstGeom>
                  <a:solidFill>
                    <a:schemeClr val="bg2">
                      <a:alpha val="50195"/>
                    </a:schemeClr>
                  </a:solidFill>
                  <a:ln w="9525">
                    <a:solidFill>
                      <a:schemeClr val="tx1"/>
                    </a:solidFill>
                    <a:round/>
                    <a:headEnd/>
                    <a:tailEnd/>
                  </a:ln>
                </p:spPr>
                <p:txBody>
                  <a:bodyPr wrap="none" anchor="ctr">
                    <a:prstTxWarp prst="textNoShape">
                      <a:avLst/>
                    </a:prstTxWarp>
                  </a:bodyPr>
                  <a:lstStyle/>
                  <a:p>
                    <a:endParaRPr lang="it-IT"/>
                  </a:p>
                </p:txBody>
              </p:sp>
              <p:sp>
                <p:nvSpPr>
                  <p:cNvPr id="38" name="Oval 11"/>
                  <p:cNvSpPr>
                    <a:spLocks noChangeArrowheads="1"/>
                  </p:cNvSpPr>
                  <p:nvPr/>
                </p:nvSpPr>
                <p:spPr bwMode="auto">
                  <a:xfrm>
                    <a:off x="4944" y="3696"/>
                    <a:ext cx="48" cy="48"/>
                  </a:xfrm>
                  <a:prstGeom prst="ellipse">
                    <a:avLst/>
                  </a:prstGeom>
                  <a:noFill/>
                  <a:ln w="9525">
                    <a:noFill/>
                    <a:round/>
                    <a:headEnd/>
                    <a:tailEnd/>
                  </a:ln>
                </p:spPr>
                <p:txBody>
                  <a:bodyPr wrap="none" anchor="ctr">
                    <a:prstTxWarp prst="textNoShape">
                      <a:avLst/>
                    </a:prstTxWarp>
                  </a:bodyPr>
                  <a:lstStyle/>
                  <a:p>
                    <a:endParaRPr lang="it-IT"/>
                  </a:p>
                </p:txBody>
              </p:sp>
              <p:sp>
                <p:nvSpPr>
                  <p:cNvPr id="39" name="Oval 12"/>
                  <p:cNvSpPr>
                    <a:spLocks noChangeArrowheads="1"/>
                  </p:cNvSpPr>
                  <p:nvPr/>
                </p:nvSpPr>
                <p:spPr bwMode="auto">
                  <a:xfrm>
                    <a:off x="5232" y="3648"/>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0" name="Oval 13"/>
                  <p:cNvSpPr>
                    <a:spLocks noChangeArrowheads="1"/>
                  </p:cNvSpPr>
                  <p:nvPr/>
                </p:nvSpPr>
                <p:spPr bwMode="auto">
                  <a:xfrm>
                    <a:off x="4800" y="3312"/>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1" name="Freeform 14"/>
                  <p:cNvSpPr>
                    <a:spLocks/>
                  </p:cNvSpPr>
                  <p:nvPr/>
                </p:nvSpPr>
                <p:spPr bwMode="auto">
                  <a:xfrm>
                    <a:off x="4256" y="2665"/>
                    <a:ext cx="1086" cy="1369"/>
                  </a:xfrm>
                  <a:custGeom>
                    <a:avLst/>
                    <a:gdLst>
                      <a:gd name="T0" fmla="*/ 490 w 1086"/>
                      <a:gd name="T1" fmla="*/ 0 h 1369"/>
                      <a:gd name="T2" fmla="*/ 378 w 1086"/>
                      <a:gd name="T3" fmla="*/ 43 h 1369"/>
                      <a:gd name="T4" fmla="*/ 300 w 1086"/>
                      <a:gd name="T5" fmla="*/ 69 h 1369"/>
                      <a:gd name="T6" fmla="*/ 180 w 1086"/>
                      <a:gd name="T7" fmla="*/ 189 h 1369"/>
                      <a:gd name="T8" fmla="*/ 128 w 1086"/>
                      <a:gd name="T9" fmla="*/ 275 h 1369"/>
                      <a:gd name="T10" fmla="*/ 60 w 1086"/>
                      <a:gd name="T11" fmla="*/ 378 h 1369"/>
                      <a:gd name="T12" fmla="*/ 0 w 1086"/>
                      <a:gd name="T13" fmla="*/ 576 h 1369"/>
                      <a:gd name="T14" fmla="*/ 154 w 1086"/>
                      <a:gd name="T15" fmla="*/ 1143 h 1369"/>
                      <a:gd name="T16" fmla="*/ 180 w 1086"/>
                      <a:gd name="T17" fmla="*/ 1204 h 1369"/>
                      <a:gd name="T18" fmla="*/ 240 w 1086"/>
                      <a:gd name="T19" fmla="*/ 1238 h 1369"/>
                      <a:gd name="T20" fmla="*/ 326 w 1086"/>
                      <a:gd name="T21" fmla="*/ 1281 h 1369"/>
                      <a:gd name="T22" fmla="*/ 438 w 1086"/>
                      <a:gd name="T23" fmla="*/ 1324 h 1369"/>
                      <a:gd name="T24" fmla="*/ 524 w 1086"/>
                      <a:gd name="T25" fmla="*/ 1367 h 1369"/>
                      <a:gd name="T26" fmla="*/ 747 w 1086"/>
                      <a:gd name="T27" fmla="*/ 1298 h 1369"/>
                      <a:gd name="T28" fmla="*/ 739 w 1086"/>
                      <a:gd name="T29" fmla="*/ 1152 h 1369"/>
                      <a:gd name="T30" fmla="*/ 747 w 1086"/>
                      <a:gd name="T31" fmla="*/ 1092 h 1369"/>
                      <a:gd name="T32" fmla="*/ 902 w 1086"/>
                      <a:gd name="T33" fmla="*/ 920 h 1369"/>
                      <a:gd name="T34" fmla="*/ 1083 w 1086"/>
                      <a:gd name="T35" fmla="*/ 576 h 1369"/>
                      <a:gd name="T36" fmla="*/ 1031 w 1086"/>
                      <a:gd name="T37" fmla="*/ 396 h 1369"/>
                      <a:gd name="T38" fmla="*/ 902 w 1086"/>
                      <a:gd name="T39" fmla="*/ 120 h 1369"/>
                      <a:gd name="T40" fmla="*/ 765 w 1086"/>
                      <a:gd name="T41" fmla="*/ 60 h 1369"/>
                      <a:gd name="T42" fmla="*/ 644 w 1086"/>
                      <a:gd name="T43" fmla="*/ 17 h 1369"/>
                      <a:gd name="T44" fmla="*/ 490 w 1086"/>
                      <a:gd name="T45" fmla="*/ 0 h 13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6"/>
                      <a:gd name="T70" fmla="*/ 0 h 1369"/>
                      <a:gd name="T71" fmla="*/ 1086 w 1086"/>
                      <a:gd name="T72" fmla="*/ 1369 h 13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6" h="1369">
                        <a:moveTo>
                          <a:pt x="490" y="0"/>
                        </a:moveTo>
                        <a:cubicBezTo>
                          <a:pt x="453" y="15"/>
                          <a:pt x="415" y="29"/>
                          <a:pt x="378" y="43"/>
                        </a:cubicBezTo>
                        <a:cubicBezTo>
                          <a:pt x="352" y="53"/>
                          <a:pt x="300" y="69"/>
                          <a:pt x="300" y="69"/>
                        </a:cubicBezTo>
                        <a:cubicBezTo>
                          <a:pt x="253" y="105"/>
                          <a:pt x="221" y="148"/>
                          <a:pt x="180" y="189"/>
                        </a:cubicBezTo>
                        <a:cubicBezTo>
                          <a:pt x="165" y="232"/>
                          <a:pt x="163" y="241"/>
                          <a:pt x="128" y="275"/>
                        </a:cubicBezTo>
                        <a:cubicBezTo>
                          <a:pt x="107" y="318"/>
                          <a:pt x="86" y="340"/>
                          <a:pt x="60" y="378"/>
                        </a:cubicBezTo>
                        <a:cubicBezTo>
                          <a:pt x="43" y="446"/>
                          <a:pt x="13" y="506"/>
                          <a:pt x="0" y="576"/>
                        </a:cubicBezTo>
                        <a:cubicBezTo>
                          <a:pt x="9" y="764"/>
                          <a:pt x="35" y="987"/>
                          <a:pt x="154" y="1143"/>
                        </a:cubicBezTo>
                        <a:cubicBezTo>
                          <a:pt x="160" y="1160"/>
                          <a:pt x="170" y="1191"/>
                          <a:pt x="180" y="1204"/>
                        </a:cubicBezTo>
                        <a:cubicBezTo>
                          <a:pt x="189" y="1215"/>
                          <a:pt x="231" y="1232"/>
                          <a:pt x="240" y="1238"/>
                        </a:cubicBezTo>
                        <a:cubicBezTo>
                          <a:pt x="313" y="1281"/>
                          <a:pt x="265" y="1265"/>
                          <a:pt x="326" y="1281"/>
                        </a:cubicBezTo>
                        <a:cubicBezTo>
                          <a:pt x="362" y="1304"/>
                          <a:pt x="400" y="1303"/>
                          <a:pt x="438" y="1324"/>
                        </a:cubicBezTo>
                        <a:cubicBezTo>
                          <a:pt x="475" y="1345"/>
                          <a:pt x="484" y="1353"/>
                          <a:pt x="524" y="1367"/>
                        </a:cubicBezTo>
                        <a:cubicBezTo>
                          <a:pt x="693" y="1356"/>
                          <a:pt x="642" y="1369"/>
                          <a:pt x="747" y="1298"/>
                        </a:cubicBezTo>
                        <a:cubicBezTo>
                          <a:pt x="781" y="1248"/>
                          <a:pt x="751" y="1205"/>
                          <a:pt x="739" y="1152"/>
                        </a:cubicBezTo>
                        <a:cubicBezTo>
                          <a:pt x="742" y="1132"/>
                          <a:pt x="740" y="1111"/>
                          <a:pt x="747" y="1092"/>
                        </a:cubicBezTo>
                        <a:cubicBezTo>
                          <a:pt x="772" y="1022"/>
                          <a:pt x="862" y="985"/>
                          <a:pt x="902" y="920"/>
                        </a:cubicBezTo>
                        <a:cubicBezTo>
                          <a:pt x="971" y="808"/>
                          <a:pt x="1012" y="684"/>
                          <a:pt x="1083" y="576"/>
                        </a:cubicBezTo>
                        <a:cubicBezTo>
                          <a:pt x="1074" y="460"/>
                          <a:pt x="1086" y="468"/>
                          <a:pt x="1031" y="396"/>
                        </a:cubicBezTo>
                        <a:cubicBezTo>
                          <a:pt x="999" y="293"/>
                          <a:pt x="981" y="198"/>
                          <a:pt x="902" y="120"/>
                        </a:cubicBezTo>
                        <a:cubicBezTo>
                          <a:pt x="869" y="87"/>
                          <a:pt x="807" y="78"/>
                          <a:pt x="765" y="60"/>
                        </a:cubicBezTo>
                        <a:cubicBezTo>
                          <a:pt x="733" y="46"/>
                          <a:pt x="680" y="20"/>
                          <a:pt x="644" y="17"/>
                        </a:cubicBezTo>
                        <a:cubicBezTo>
                          <a:pt x="487" y="2"/>
                          <a:pt x="490" y="61"/>
                          <a:pt x="490" y="0"/>
                        </a:cubicBezTo>
                        <a:close/>
                      </a:path>
                    </a:pathLst>
                  </a:custGeom>
                  <a:noFill/>
                  <a:ln w="9525">
                    <a:solidFill>
                      <a:schemeClr val="tx1"/>
                    </a:solidFill>
                    <a:round/>
                    <a:headEnd/>
                    <a:tailEnd/>
                  </a:ln>
                </p:spPr>
                <p:txBody>
                  <a:bodyPr>
                    <a:prstTxWarp prst="textNoShape">
                      <a:avLst/>
                    </a:prstTxWarp>
                  </a:bodyPr>
                  <a:lstStyle/>
                  <a:p>
                    <a:endParaRPr lang="it-IT"/>
                  </a:p>
                </p:txBody>
              </p:sp>
              <p:sp>
                <p:nvSpPr>
                  <p:cNvPr id="42" name="Oval 15"/>
                  <p:cNvSpPr>
                    <a:spLocks noChangeArrowheads="1"/>
                  </p:cNvSpPr>
                  <p:nvPr/>
                </p:nvSpPr>
                <p:spPr bwMode="auto">
                  <a:xfrm>
                    <a:off x="4512" y="3600"/>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3" name="Oval 16"/>
                  <p:cNvSpPr>
                    <a:spLocks noChangeArrowheads="1"/>
                  </p:cNvSpPr>
                  <p:nvPr/>
                </p:nvSpPr>
                <p:spPr bwMode="auto">
                  <a:xfrm>
                    <a:off x="5088" y="3168"/>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4" name="Oval 17"/>
                  <p:cNvSpPr>
                    <a:spLocks noChangeArrowheads="1"/>
                  </p:cNvSpPr>
                  <p:nvPr/>
                </p:nvSpPr>
                <p:spPr bwMode="auto">
                  <a:xfrm>
                    <a:off x="4752" y="2784"/>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5" name="Text Box 18"/>
                  <p:cNvSpPr txBox="1">
                    <a:spLocks noChangeArrowheads="1"/>
                  </p:cNvSpPr>
                  <p:nvPr/>
                </p:nvSpPr>
                <p:spPr bwMode="auto">
                  <a:xfrm>
                    <a:off x="4704" y="3362"/>
                    <a:ext cx="317" cy="250"/>
                  </a:xfrm>
                  <a:prstGeom prst="rect">
                    <a:avLst/>
                  </a:prstGeom>
                  <a:noFill/>
                  <a:ln w="9525">
                    <a:noFill/>
                    <a:miter lim="800000"/>
                    <a:headEnd/>
                    <a:tailEnd/>
                  </a:ln>
                </p:spPr>
                <p:txBody>
                  <a:bodyPr>
                    <a:prstTxWarp prst="textNoShape">
                      <a:avLst/>
                    </a:prstTxWarp>
                    <a:spAutoFit/>
                  </a:bodyPr>
                  <a:lstStyle/>
                  <a:p>
                    <a:r>
                      <a:rPr lang="en-US" sz="1800"/>
                      <a:t>j</a:t>
                    </a:r>
                    <a:endParaRPr lang="it-IT" sz="1800"/>
                  </a:p>
                </p:txBody>
              </p:sp>
              <p:sp>
                <p:nvSpPr>
                  <p:cNvPr id="46" name="Text Box 19"/>
                  <p:cNvSpPr txBox="1">
                    <a:spLocks noChangeArrowheads="1"/>
                  </p:cNvSpPr>
                  <p:nvPr/>
                </p:nvSpPr>
                <p:spPr bwMode="auto">
                  <a:xfrm>
                    <a:off x="4942" y="3696"/>
                    <a:ext cx="269" cy="250"/>
                  </a:xfrm>
                  <a:prstGeom prst="rect">
                    <a:avLst/>
                  </a:prstGeom>
                  <a:noFill/>
                  <a:ln w="9525">
                    <a:noFill/>
                    <a:miter lim="800000"/>
                    <a:headEnd/>
                    <a:tailEnd/>
                  </a:ln>
                </p:spPr>
                <p:txBody>
                  <a:bodyPr>
                    <a:prstTxWarp prst="textNoShape">
                      <a:avLst/>
                    </a:prstTxWarp>
                    <a:spAutoFit/>
                  </a:bodyPr>
                  <a:lstStyle/>
                  <a:p>
                    <a:pPr algn="l"/>
                    <a:r>
                      <a:rPr lang="en-US" sz="1800"/>
                      <a:t>i</a:t>
                    </a:r>
                    <a:endParaRPr lang="it-IT" sz="1800"/>
                  </a:p>
                </p:txBody>
              </p:sp>
              <p:sp>
                <p:nvSpPr>
                  <p:cNvPr id="47" name="Oval 20"/>
                  <p:cNvSpPr>
                    <a:spLocks noChangeArrowheads="1"/>
                  </p:cNvSpPr>
                  <p:nvPr/>
                </p:nvSpPr>
                <p:spPr bwMode="auto">
                  <a:xfrm>
                    <a:off x="4512" y="3168"/>
                    <a:ext cx="96" cy="96"/>
                  </a:xfrm>
                  <a:prstGeom prst="ellipse">
                    <a:avLst/>
                  </a:prstGeom>
                  <a:solidFill>
                    <a:schemeClr val="tx1"/>
                  </a:solidFill>
                  <a:ln w="9525">
                    <a:noFill/>
                    <a:round/>
                    <a:headEnd/>
                    <a:tailEnd/>
                  </a:ln>
                </p:spPr>
                <p:txBody>
                  <a:bodyPr wrap="none" anchor="ctr">
                    <a:prstTxWarp prst="textNoShape">
                      <a:avLst/>
                    </a:prstTxWarp>
                  </a:bodyPr>
                  <a:lstStyle/>
                  <a:p>
                    <a:endParaRPr lang="it-IT"/>
                  </a:p>
                </p:txBody>
              </p:sp>
              <p:sp>
                <p:nvSpPr>
                  <p:cNvPr id="48" name="Text Box 21"/>
                  <p:cNvSpPr txBox="1">
                    <a:spLocks noChangeArrowheads="1"/>
                  </p:cNvSpPr>
                  <p:nvPr/>
                </p:nvSpPr>
                <p:spPr bwMode="auto">
                  <a:xfrm>
                    <a:off x="4644" y="2448"/>
                    <a:ext cx="1032" cy="271"/>
                  </a:xfrm>
                  <a:prstGeom prst="rect">
                    <a:avLst/>
                  </a:prstGeom>
                  <a:noFill/>
                  <a:ln w="9525">
                    <a:noFill/>
                    <a:miter lim="800000"/>
                    <a:headEnd/>
                    <a:tailEnd/>
                  </a:ln>
                </p:spPr>
                <p:txBody>
                  <a:bodyPr>
                    <a:prstTxWarp prst="textNoShape">
                      <a:avLst/>
                    </a:prstTxWarp>
                    <a:spAutoFit/>
                  </a:bodyPr>
                  <a:lstStyle/>
                  <a:p>
                    <a:pPr algn="l"/>
                    <a:r>
                      <a:rPr lang="en-US" sz="2000"/>
                      <a:t>S - </a:t>
                    </a:r>
                    <a:r>
                      <a:rPr lang="en-US" sz="2000" i="0"/>
                      <a:t>{ </a:t>
                    </a:r>
                    <a:r>
                      <a:rPr lang="en-US" sz="2000"/>
                      <a:t>i </a:t>
                    </a:r>
                    <a:r>
                      <a:rPr lang="en-US" sz="2000" i="0"/>
                      <a:t>}</a:t>
                    </a:r>
                    <a:endParaRPr lang="it-IT" sz="2000" i="0"/>
                  </a:p>
                </p:txBody>
              </p:sp>
            </p:grpSp>
          </p:grpSp>
          <p:sp>
            <p:nvSpPr>
              <p:cNvPr id="31" name="Line 22"/>
              <p:cNvSpPr>
                <a:spLocks noChangeShapeType="1"/>
              </p:cNvSpPr>
              <p:nvPr/>
            </p:nvSpPr>
            <p:spPr bwMode="auto">
              <a:xfrm>
                <a:off x="4944" y="3360"/>
                <a:ext cx="384" cy="288"/>
              </a:xfrm>
              <a:prstGeom prst="line">
                <a:avLst/>
              </a:prstGeom>
              <a:noFill/>
              <a:ln w="9525">
                <a:solidFill>
                  <a:schemeClr val="tx1"/>
                </a:solidFill>
                <a:round/>
                <a:headEnd/>
                <a:tailEnd/>
              </a:ln>
            </p:spPr>
            <p:txBody>
              <a:bodyPr>
                <a:prstTxWarp prst="textNoShape">
                  <a:avLst/>
                </a:prstTxWarp>
              </a:bodyPr>
              <a:lstStyle/>
              <a:p>
                <a:endParaRPr lang="it-IT"/>
              </a:p>
            </p:txBody>
          </p:sp>
          <p:sp>
            <p:nvSpPr>
              <p:cNvPr id="32" name="Line 23"/>
              <p:cNvSpPr>
                <a:spLocks noChangeShapeType="1"/>
              </p:cNvSpPr>
              <p:nvPr/>
            </p:nvSpPr>
            <p:spPr bwMode="auto">
              <a:xfrm>
                <a:off x="4896" y="2832"/>
                <a:ext cx="0" cy="480"/>
              </a:xfrm>
              <a:prstGeom prst="line">
                <a:avLst/>
              </a:prstGeom>
              <a:noFill/>
              <a:ln w="9525">
                <a:solidFill>
                  <a:schemeClr val="tx1"/>
                </a:solidFill>
                <a:round/>
                <a:headEnd/>
                <a:tailEnd/>
              </a:ln>
            </p:spPr>
            <p:txBody>
              <a:bodyPr>
                <a:prstTxWarp prst="textNoShape">
                  <a:avLst/>
                </a:prstTxWarp>
              </a:bodyPr>
              <a:lstStyle/>
              <a:p>
                <a:endParaRPr lang="it-IT"/>
              </a:p>
            </p:txBody>
          </p:sp>
          <p:sp>
            <p:nvSpPr>
              <p:cNvPr id="33" name="Line 24"/>
              <p:cNvSpPr>
                <a:spLocks noChangeShapeType="1"/>
              </p:cNvSpPr>
              <p:nvPr/>
            </p:nvSpPr>
            <p:spPr bwMode="auto">
              <a:xfrm flipV="1">
                <a:off x="4656" y="3216"/>
                <a:ext cx="0" cy="384"/>
              </a:xfrm>
              <a:prstGeom prst="line">
                <a:avLst/>
              </a:prstGeom>
              <a:noFill/>
              <a:ln w="9525">
                <a:solidFill>
                  <a:schemeClr val="tx1"/>
                </a:solidFill>
                <a:round/>
                <a:headEnd/>
                <a:tailEnd/>
              </a:ln>
            </p:spPr>
            <p:txBody>
              <a:bodyPr>
                <a:prstTxWarp prst="textNoShape">
                  <a:avLst/>
                </a:prstTxWarp>
              </a:bodyPr>
              <a:lstStyle/>
              <a:p>
                <a:endParaRPr lang="it-IT"/>
              </a:p>
            </p:txBody>
          </p:sp>
          <p:sp>
            <p:nvSpPr>
              <p:cNvPr id="34" name="Line 25"/>
              <p:cNvSpPr>
                <a:spLocks noChangeShapeType="1"/>
              </p:cNvSpPr>
              <p:nvPr/>
            </p:nvSpPr>
            <p:spPr bwMode="auto">
              <a:xfrm flipH="1">
                <a:off x="4656" y="3360"/>
                <a:ext cx="240" cy="288"/>
              </a:xfrm>
              <a:prstGeom prst="line">
                <a:avLst/>
              </a:prstGeom>
              <a:noFill/>
              <a:ln w="9525">
                <a:solidFill>
                  <a:schemeClr val="tx1"/>
                </a:solidFill>
                <a:round/>
                <a:headEnd/>
                <a:tailEnd/>
              </a:ln>
            </p:spPr>
            <p:txBody>
              <a:bodyPr>
                <a:prstTxWarp prst="textNoShape">
                  <a:avLst/>
                </a:prstTxWarp>
              </a:bodyPr>
              <a:lstStyle/>
              <a:p>
                <a:endParaRPr lang="it-IT"/>
              </a:p>
            </p:txBody>
          </p:sp>
        </p:grpSp>
        <p:sp>
          <p:nvSpPr>
            <p:cNvPr id="29" name="Line 26"/>
            <p:cNvSpPr>
              <a:spLocks noChangeShapeType="1"/>
            </p:cNvSpPr>
            <p:nvPr/>
          </p:nvSpPr>
          <p:spPr bwMode="auto">
            <a:xfrm flipV="1">
              <a:off x="4848" y="3264"/>
              <a:ext cx="288" cy="144"/>
            </a:xfrm>
            <a:prstGeom prst="line">
              <a:avLst/>
            </a:prstGeom>
            <a:noFill/>
            <a:ln w="9525">
              <a:solidFill>
                <a:schemeClr val="tx1"/>
              </a:solidFill>
              <a:round/>
              <a:headEnd/>
              <a:tailEnd/>
            </a:ln>
          </p:spPr>
          <p:txBody>
            <a:bodyPr>
              <a:prstTxWarp prst="textNoShape">
                <a:avLst/>
              </a:prstTxWarp>
            </a:bodyPr>
            <a:lstStyle/>
            <a:p>
              <a:endParaRPr lang="it-IT"/>
            </a:p>
          </p:txBody>
        </p:sp>
      </p:grpSp>
      <p:sp>
        <p:nvSpPr>
          <p:cNvPr id="49" name="Rectangle 3"/>
          <p:cNvSpPr txBox="1">
            <a:spLocks noChangeArrowheads="1"/>
          </p:cNvSpPr>
          <p:nvPr/>
        </p:nvSpPr>
        <p:spPr bwMode="auto">
          <a:xfrm>
            <a:off x="1371600" y="4648201"/>
            <a:ext cx="4495800"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noProof="0">
                <a:ln>
                  <a:noFill/>
                </a:ln>
                <a:effectLst/>
                <a:uLnTx/>
                <a:uFillTx/>
                <a:latin typeface="Optima"/>
                <a:ea typeface="ＭＳ Ｐゴシック" charset="-128"/>
                <a:cs typeface="Optima"/>
              </a:rPr>
              <a:t>Further, the </a:t>
            </a:r>
            <a:r>
              <a:rPr kumimoji="0" lang="it-IT" sz="1600" b="1" i="0" u="none" strike="noStrike" kern="0" cap="none" spc="0" normalizeH="0" noProof="0">
                <a:ln>
                  <a:noFill/>
                </a:ln>
                <a:effectLst/>
                <a:uLnTx/>
                <a:uFillTx/>
                <a:latin typeface="Optima"/>
                <a:ea typeface="ＭＳ Ｐゴシック" charset="-128"/>
                <a:cs typeface="Optima"/>
              </a:rPr>
              <a:t>total weight </a:t>
            </a:r>
            <a:r>
              <a:rPr kumimoji="0" lang="it-IT" sz="1600" b="0" i="0" u="none" strike="noStrike" kern="0" cap="none" spc="0" normalizeH="0" noProof="0">
                <a:ln>
                  <a:noFill/>
                </a:ln>
                <a:effectLst/>
                <a:uLnTx/>
                <a:uFillTx/>
                <a:latin typeface="Optima"/>
                <a:ea typeface="ＭＳ Ｐゴシック" charset="-128"/>
                <a:cs typeface="Optima"/>
              </a:rPr>
              <a:t>of </a:t>
            </a:r>
            <a:r>
              <a:rPr kumimoji="0" lang="it-IT" sz="1600" b="0" u="none" strike="noStrike" kern="0" cap="none" spc="0" normalizeH="0" noProof="0">
                <a:ln>
                  <a:noFill/>
                </a:ln>
                <a:effectLst/>
                <a:uLnTx/>
                <a:uFillTx/>
                <a:latin typeface="Optima"/>
                <a:ea typeface="ＭＳ Ｐゴシック" charset="-128"/>
                <a:cs typeface="Optima"/>
              </a:rPr>
              <a:t>S</a:t>
            </a:r>
            <a:r>
              <a:rPr kumimoji="0" lang="it-IT" sz="1600" b="0" i="0" u="none" strike="noStrike" kern="0" cap="none" spc="0" normalizeH="0" noProof="0">
                <a:ln>
                  <a:noFill/>
                </a:ln>
                <a:effectLst/>
                <a:uLnTx/>
                <a:uFillTx/>
                <a:latin typeface="Optima"/>
                <a:ea typeface="ＭＳ Ｐゴシック" charset="-128"/>
                <a:cs typeface="Optima"/>
              </a:rPr>
              <a:t> is defined as:</a:t>
            </a: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a:p>
            <a:pPr marL="0" marR="0" lvl="0" indent="0" algn="l"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graphicFrame>
        <p:nvGraphicFramePr>
          <p:cNvPr id="332804" name="Object 4"/>
          <p:cNvGraphicFramePr>
            <a:graphicFrameLocks noChangeAspect="1"/>
          </p:cNvGraphicFramePr>
          <p:nvPr/>
        </p:nvGraphicFramePr>
        <p:xfrm>
          <a:off x="3200400" y="5470525"/>
          <a:ext cx="1660525" cy="560388"/>
        </p:xfrm>
        <a:graphic>
          <a:graphicData uri="http://schemas.openxmlformats.org/presentationml/2006/ole">
            <mc:AlternateContent xmlns:mc="http://schemas.openxmlformats.org/markup-compatibility/2006">
              <mc:Choice xmlns:v="urn:schemas-microsoft-com:vml" Requires="v">
                <p:oleObj spid="_x0000_s123045" name="Equation" r:id="rId5" imgW="1016000" imgH="342900" progId="Equation.3">
                  <p:embed/>
                </p:oleObj>
              </mc:Choice>
              <mc:Fallback>
                <p:oleObj name="Equation" r:id="rId5" imgW="1016000" imgH="3429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470525"/>
                        <a:ext cx="166052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Interpretation</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447800" y="1624012"/>
            <a:ext cx="7086600" cy="111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a:buClrTx/>
            </a:pPr>
            <a:r>
              <a:rPr lang="it-IT" sz="1600" i="0" smtClean="0">
                <a:latin typeface="Optima"/>
                <a:cs typeface="Optima"/>
              </a:rPr>
              <a:t>Intuitively, </a:t>
            </a:r>
            <a:r>
              <a:rPr lang="it-IT" sz="1600" smtClean="0">
                <a:latin typeface="Optima"/>
                <a:cs typeface="Optima"/>
              </a:rPr>
              <a:t>w</a:t>
            </a:r>
            <a:r>
              <a:rPr lang="it-IT" sz="1600" baseline="-25000" smtClean="0">
                <a:latin typeface="Optima"/>
                <a:cs typeface="Optima"/>
              </a:rPr>
              <a:t>S</a:t>
            </a:r>
            <a:r>
              <a:rPr lang="it-IT" sz="1600" i="0" smtClean="0">
                <a:latin typeface="Optima"/>
                <a:cs typeface="Optima"/>
              </a:rPr>
              <a:t>(</a:t>
            </a:r>
            <a:r>
              <a:rPr lang="it-IT" sz="1600" smtClean="0">
                <a:latin typeface="Optima"/>
                <a:cs typeface="Optima"/>
              </a:rPr>
              <a:t>i</a:t>
            </a:r>
            <a:r>
              <a:rPr lang="it-IT" sz="1600" i="0" smtClean="0">
                <a:latin typeface="Optima"/>
                <a:cs typeface="Optima"/>
              </a:rPr>
              <a:t>) gives us a measure of the overall (relative) similarity between vertex </a:t>
            </a:r>
            <a:r>
              <a:rPr lang="it-IT" sz="1600" smtClean="0">
                <a:latin typeface="Optima"/>
                <a:cs typeface="Optima"/>
              </a:rPr>
              <a:t>i</a:t>
            </a:r>
            <a:r>
              <a:rPr lang="it-IT" sz="1600" i="0" smtClean="0">
                <a:latin typeface="Optima"/>
                <a:cs typeface="Optima"/>
              </a:rPr>
              <a:t> and the vertices of S-{</a:t>
            </a:r>
            <a:r>
              <a:rPr lang="it-IT" sz="1600" smtClean="0">
                <a:latin typeface="Optima"/>
                <a:cs typeface="Optima"/>
              </a:rPr>
              <a:t>i</a:t>
            </a:r>
            <a:r>
              <a:rPr lang="it-IT" sz="1600" i="0" smtClean="0">
                <a:latin typeface="Optima"/>
                <a:cs typeface="Optima"/>
              </a:rPr>
              <a:t>} with respect to the overall similarity among the vertices in S-{</a:t>
            </a:r>
            <a:r>
              <a:rPr lang="it-IT" sz="1600" smtClean="0">
                <a:latin typeface="Optima"/>
                <a:cs typeface="Optima"/>
              </a:rPr>
              <a:t>i</a:t>
            </a:r>
            <a:r>
              <a:rPr lang="it-IT" sz="1600" i="0" smtClean="0">
                <a:latin typeface="Optima"/>
                <a:cs typeface="Optima"/>
              </a:rPr>
              <a:t>}. </a:t>
            </a:r>
          </a:p>
        </p:txBody>
      </p:sp>
      <p:sp>
        <p:nvSpPr>
          <p:cNvPr id="51" name="CasellaDiTesto 50"/>
          <p:cNvSpPr txBox="1"/>
          <p:nvPr/>
        </p:nvSpPr>
        <p:spPr>
          <a:xfrm>
            <a:off x="2590800" y="5224046"/>
            <a:ext cx="1453492" cy="338554"/>
          </a:xfrm>
          <a:prstGeom prst="rect">
            <a:avLst/>
          </a:prstGeom>
          <a:noFill/>
        </p:spPr>
        <p:txBody>
          <a:bodyPr wrap="none" rtlCol="0">
            <a:spAutoFit/>
          </a:bodyPr>
          <a:lstStyle/>
          <a:p>
            <a:r>
              <a:rPr lang="it-IT" sz="1600">
                <a:latin typeface="Optima"/>
                <a:cs typeface="Optima"/>
              </a:rPr>
              <a:t>w</a:t>
            </a:r>
            <a:r>
              <a:rPr lang="it-IT" sz="1600" i="0" baseline="-25000">
                <a:latin typeface="Optima"/>
                <a:cs typeface="Optima"/>
              </a:rPr>
              <a:t>{1,2,3,4}</a:t>
            </a:r>
            <a:r>
              <a:rPr lang="it-IT" sz="1600" i="0">
                <a:latin typeface="Optima"/>
                <a:cs typeface="Optima"/>
              </a:rPr>
              <a:t>(1) &lt; 0</a:t>
            </a:r>
          </a:p>
        </p:txBody>
      </p:sp>
      <p:sp>
        <p:nvSpPr>
          <p:cNvPr id="57" name="CasellaDiTesto 56"/>
          <p:cNvSpPr txBox="1"/>
          <p:nvPr/>
        </p:nvSpPr>
        <p:spPr>
          <a:xfrm>
            <a:off x="6014108" y="5224046"/>
            <a:ext cx="1453492" cy="338554"/>
          </a:xfrm>
          <a:prstGeom prst="rect">
            <a:avLst/>
          </a:prstGeom>
          <a:noFill/>
        </p:spPr>
        <p:txBody>
          <a:bodyPr wrap="none" rtlCol="0">
            <a:spAutoFit/>
          </a:bodyPr>
          <a:lstStyle/>
          <a:p>
            <a:r>
              <a:rPr lang="it-IT" sz="1600">
                <a:latin typeface="Optima"/>
                <a:cs typeface="Optima"/>
              </a:rPr>
              <a:t>w</a:t>
            </a:r>
            <a:r>
              <a:rPr lang="it-IT" sz="1600" i="0" baseline="-25000">
                <a:latin typeface="Optima"/>
                <a:cs typeface="Optima"/>
              </a:rPr>
              <a:t>{1,2,3,4}</a:t>
            </a:r>
            <a:r>
              <a:rPr lang="it-IT" sz="1600" i="0">
                <a:latin typeface="Optima"/>
                <a:cs typeface="Optima"/>
              </a:rPr>
              <a:t>(1) &gt; 0</a:t>
            </a:r>
          </a:p>
        </p:txBody>
      </p:sp>
      <p:pic>
        <p:nvPicPr>
          <p:cNvPr id="58" name="Immagine 57"/>
          <p:cNvPicPr>
            <a:picLocks noChangeAspect="1"/>
          </p:cNvPicPr>
          <p:nvPr/>
        </p:nvPicPr>
        <p:blipFill>
          <a:blip r:embed="rId2"/>
          <a:stretch>
            <a:fillRect/>
          </a:stretch>
        </p:blipFill>
        <p:spPr>
          <a:xfrm>
            <a:off x="2286000" y="2893869"/>
            <a:ext cx="5486400" cy="2135332"/>
          </a:xfrm>
          <a:prstGeom prst="rect">
            <a:avLst/>
          </a:prstGeom>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Dominant Sets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371600" y="1600201"/>
            <a:ext cx="7162800" cy="2033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a:spcAft>
                <a:spcPts val="1200"/>
              </a:spcAft>
              <a:buClrTx/>
            </a:pPr>
            <a:r>
              <a:rPr lang="it-IT" sz="1600" b="1" i="0" smtClean="0">
                <a:latin typeface="Optima"/>
                <a:cs typeface="Optima"/>
              </a:rPr>
              <a:t>Definition (Pavan and Pelillo, 2003, 2007).</a:t>
            </a:r>
            <a:r>
              <a:rPr lang="it-IT" sz="1600" i="0" smtClean="0">
                <a:latin typeface="Optima"/>
                <a:cs typeface="Optima"/>
              </a:rPr>
              <a:t> A non-empty subset of vertices </a:t>
            </a:r>
            <a:r>
              <a:rPr lang="it-IT" sz="1600" smtClean="0">
                <a:latin typeface="Optima"/>
                <a:cs typeface="Optima"/>
              </a:rPr>
              <a:t>S</a:t>
            </a:r>
            <a:r>
              <a:rPr lang="it-IT" sz="1600" i="0" smtClean="0">
                <a:latin typeface="Optima"/>
                <a:cs typeface="Optima"/>
              </a:rPr>
              <a:t> ⊆ </a:t>
            </a:r>
            <a:r>
              <a:rPr lang="it-IT" sz="1600" smtClean="0">
                <a:latin typeface="Optima"/>
                <a:cs typeface="Optima"/>
              </a:rPr>
              <a:t>V</a:t>
            </a:r>
            <a:r>
              <a:rPr lang="it-IT" sz="1600" i="0" smtClean="0">
                <a:latin typeface="Optima"/>
                <a:cs typeface="Optima"/>
              </a:rPr>
              <a:t> such that </a:t>
            </a:r>
            <a:r>
              <a:rPr lang="it-IT" sz="1600" smtClean="0">
                <a:latin typeface="Optima"/>
                <a:cs typeface="Optima"/>
              </a:rPr>
              <a:t>W</a:t>
            </a:r>
            <a:r>
              <a:rPr lang="it-IT" sz="1600" i="0" smtClean="0">
                <a:latin typeface="Optima"/>
                <a:cs typeface="Optima"/>
              </a:rPr>
              <a:t>(</a:t>
            </a:r>
            <a:r>
              <a:rPr lang="it-IT" sz="1600" smtClean="0">
                <a:latin typeface="Optima"/>
                <a:cs typeface="Optima"/>
              </a:rPr>
              <a:t>T</a:t>
            </a:r>
            <a:r>
              <a:rPr lang="it-IT" sz="1600" i="0" smtClean="0">
                <a:latin typeface="Optima"/>
                <a:cs typeface="Optima"/>
              </a:rPr>
              <a:t>) &gt; 0 for any non-empty </a:t>
            </a:r>
            <a:r>
              <a:rPr lang="it-IT" sz="1600" smtClean="0">
                <a:latin typeface="Optima"/>
                <a:cs typeface="Optima"/>
              </a:rPr>
              <a:t>T</a:t>
            </a:r>
            <a:r>
              <a:rPr lang="it-IT" sz="1600" i="0" smtClean="0">
                <a:latin typeface="Optima"/>
                <a:cs typeface="Optima"/>
              </a:rPr>
              <a:t> ⊆ </a:t>
            </a:r>
            <a:r>
              <a:rPr lang="it-IT" sz="1600" smtClean="0">
                <a:latin typeface="Optima"/>
                <a:cs typeface="Optima"/>
              </a:rPr>
              <a:t>S</a:t>
            </a:r>
            <a:r>
              <a:rPr lang="it-IT" sz="1600" i="0" smtClean="0">
                <a:latin typeface="Optima"/>
                <a:cs typeface="Optima"/>
              </a:rPr>
              <a:t>, is said to be a </a:t>
            </a:r>
            <a:r>
              <a:rPr lang="it-IT" sz="1600" b="1" i="0" smtClean="0">
                <a:latin typeface="Optima"/>
                <a:cs typeface="Optima"/>
              </a:rPr>
              <a:t>dominant set</a:t>
            </a:r>
            <a:r>
              <a:rPr lang="it-IT" sz="1600" i="0" smtClean="0">
                <a:latin typeface="Optima"/>
                <a:cs typeface="Optima"/>
              </a:rPr>
              <a:t> if:</a:t>
            </a:r>
          </a:p>
          <a:p>
            <a:pPr marL="342900" lvl="0" indent="-342900" algn="just">
              <a:spcAft>
                <a:spcPts val="1200"/>
              </a:spcAft>
              <a:buClrTx/>
              <a:buFont typeface="+mj-lt"/>
              <a:buAutoNum type="arabicPeriod"/>
            </a:pPr>
            <a:r>
              <a:rPr lang="it-IT" sz="1600" smtClean="0">
                <a:latin typeface="Optima"/>
                <a:cs typeface="Optima"/>
              </a:rPr>
              <a:t>w</a:t>
            </a:r>
            <a:r>
              <a:rPr lang="it-IT" sz="1600" baseline="-25000" smtClean="0">
                <a:latin typeface="Optima"/>
                <a:cs typeface="Optima"/>
              </a:rPr>
              <a:t>S</a:t>
            </a:r>
            <a:r>
              <a:rPr lang="it-IT" sz="1600" i="0" smtClean="0">
                <a:latin typeface="Optima"/>
                <a:cs typeface="Optima"/>
              </a:rPr>
              <a:t>(</a:t>
            </a:r>
            <a:r>
              <a:rPr lang="it-IT" sz="1600" smtClean="0">
                <a:latin typeface="Optima"/>
                <a:cs typeface="Optima"/>
              </a:rPr>
              <a:t>i</a:t>
            </a:r>
            <a:r>
              <a:rPr lang="it-IT" sz="1600" i="0" smtClean="0">
                <a:latin typeface="Optima"/>
                <a:cs typeface="Optima"/>
              </a:rPr>
              <a:t>) &gt; 0, for all </a:t>
            </a:r>
            <a:r>
              <a:rPr lang="it-IT" sz="1600" smtClean="0">
                <a:latin typeface="Optima"/>
                <a:cs typeface="Optima"/>
              </a:rPr>
              <a:t>i </a:t>
            </a:r>
            <a:r>
              <a:rPr lang="it-IT" sz="1400" i="0" smtClean="0">
                <a:latin typeface="Optima"/>
                <a:cs typeface="Optima"/>
              </a:rPr>
              <a:t>∈ </a:t>
            </a:r>
            <a:r>
              <a:rPr lang="it-IT" sz="1600" smtClean="0">
                <a:latin typeface="Optima"/>
                <a:cs typeface="Optima"/>
              </a:rPr>
              <a:t>S</a:t>
            </a:r>
            <a:r>
              <a:rPr lang="it-IT" sz="1600" i="0" smtClean="0">
                <a:latin typeface="Optima"/>
                <a:cs typeface="Optima"/>
              </a:rPr>
              <a:t> 	(internal homogeneity)</a:t>
            </a:r>
            <a:endParaRPr lang="it-IT" sz="1600" smtClean="0">
              <a:latin typeface="Optima"/>
              <a:cs typeface="Optima"/>
            </a:endParaRPr>
          </a:p>
          <a:p>
            <a:pPr marL="342900" lvl="0" indent="-342900" algn="just">
              <a:spcAft>
                <a:spcPts val="1200"/>
              </a:spcAft>
              <a:buClrTx/>
              <a:buFont typeface="+mj-lt"/>
              <a:buAutoNum type="arabicPeriod"/>
            </a:pPr>
            <a:r>
              <a:rPr lang="it-IT" sz="1600" smtClean="0">
                <a:latin typeface="Optima"/>
                <a:cs typeface="Optima"/>
              </a:rPr>
              <a:t>w</a:t>
            </a:r>
            <a:r>
              <a:rPr lang="it-IT" sz="1600" baseline="-25000" smtClean="0">
                <a:latin typeface="Optima"/>
                <a:cs typeface="Optima"/>
              </a:rPr>
              <a:t>S</a:t>
            </a:r>
            <a:r>
              <a:rPr lang="it-IT" sz="1600" i="0" baseline="-25000" smtClean="0">
                <a:latin typeface="Optima"/>
                <a:cs typeface="Optima"/>
              </a:rPr>
              <a:t>∪{</a:t>
            </a:r>
            <a:r>
              <a:rPr lang="it-IT" sz="1600" baseline="-25000" smtClean="0">
                <a:latin typeface="Optima"/>
                <a:cs typeface="Optima"/>
              </a:rPr>
              <a:t>i</a:t>
            </a:r>
            <a:r>
              <a:rPr lang="it-IT" sz="1600" i="0" baseline="-25000" smtClean="0">
                <a:latin typeface="Optima"/>
                <a:cs typeface="Optima"/>
              </a:rPr>
              <a:t>}</a:t>
            </a:r>
            <a:r>
              <a:rPr lang="it-IT" sz="1600" i="0" smtClean="0">
                <a:latin typeface="Optima"/>
                <a:cs typeface="Optima"/>
              </a:rPr>
              <a:t>(</a:t>
            </a:r>
            <a:r>
              <a:rPr lang="it-IT" sz="1600" smtClean="0">
                <a:latin typeface="Optima"/>
                <a:cs typeface="Optima"/>
              </a:rPr>
              <a:t>i</a:t>
            </a:r>
            <a:r>
              <a:rPr lang="it-IT" sz="1600" i="0" smtClean="0">
                <a:latin typeface="Optima"/>
                <a:cs typeface="Optima"/>
              </a:rPr>
              <a:t>) &lt; 0, for all </a:t>
            </a:r>
            <a:r>
              <a:rPr lang="it-IT" sz="1600" smtClean="0">
                <a:latin typeface="Optima"/>
                <a:cs typeface="Optima"/>
              </a:rPr>
              <a:t>i </a:t>
            </a:r>
            <a:r>
              <a:rPr lang="it-IT" sz="1400" i="0" smtClean="0">
                <a:latin typeface="Optima"/>
                <a:cs typeface="Optima"/>
              </a:rPr>
              <a:t>∉ </a:t>
            </a:r>
            <a:r>
              <a:rPr lang="it-IT" sz="1600" smtClean="0">
                <a:latin typeface="Optima"/>
                <a:cs typeface="Optima"/>
              </a:rPr>
              <a:t>S</a:t>
            </a:r>
            <a:r>
              <a:rPr lang="it-IT" sz="1600" i="0" smtClean="0">
                <a:latin typeface="Optima"/>
                <a:cs typeface="Optima"/>
              </a:rPr>
              <a:t> 	(external homogeneity)</a:t>
            </a:r>
          </a:p>
          <a:p>
            <a:pPr lvl="0" algn="just">
              <a:spcAft>
                <a:spcPts val="1200"/>
              </a:spcAft>
              <a:buClrTx/>
            </a:pPr>
            <a:endParaRPr lang="it-IT" sz="1600" smtClean="0">
              <a:latin typeface="Optima"/>
              <a:cs typeface="Optima"/>
            </a:endParaRPr>
          </a:p>
          <a:p>
            <a:pPr lvl="0" algn="just">
              <a:spcAft>
                <a:spcPts val="1200"/>
              </a:spcAft>
              <a:buClrTx/>
            </a:pPr>
            <a:endParaRPr lang="it-IT" sz="1600" i="0" smtClean="0">
              <a:latin typeface="Optima"/>
              <a:cs typeface="Optima"/>
            </a:endParaRPr>
          </a:p>
        </p:txBody>
      </p:sp>
      <p:grpSp>
        <p:nvGrpSpPr>
          <p:cNvPr id="2" name="Gruppo 13"/>
          <p:cNvGrpSpPr/>
          <p:nvPr/>
        </p:nvGrpSpPr>
        <p:grpSpPr>
          <a:xfrm>
            <a:off x="1752601" y="3657600"/>
            <a:ext cx="6414610" cy="2465496"/>
            <a:chOff x="1738793" y="3657600"/>
            <a:chExt cx="6414609" cy="2465496"/>
          </a:xfrm>
        </p:grpSpPr>
        <p:grpSp>
          <p:nvGrpSpPr>
            <p:cNvPr id="3" name="Gruppo 11"/>
            <p:cNvGrpSpPr/>
            <p:nvPr/>
          </p:nvGrpSpPr>
          <p:grpSpPr>
            <a:xfrm>
              <a:off x="1738793" y="3657600"/>
              <a:ext cx="2604607" cy="2465496"/>
              <a:chOff x="1662593" y="3892858"/>
              <a:chExt cx="2604607" cy="2465496"/>
            </a:xfrm>
          </p:grpSpPr>
          <p:sp>
            <p:nvSpPr>
              <p:cNvPr id="10" name="CasellaDiTesto 9"/>
              <p:cNvSpPr txBox="1"/>
              <p:nvPr/>
            </p:nvSpPr>
            <p:spPr>
              <a:xfrm>
                <a:off x="1662593" y="6019800"/>
                <a:ext cx="2604607" cy="338554"/>
              </a:xfrm>
              <a:prstGeom prst="rect">
                <a:avLst/>
              </a:prstGeom>
              <a:noFill/>
            </p:spPr>
            <p:txBody>
              <a:bodyPr wrap="none" rtlCol="0">
                <a:spAutoFit/>
              </a:bodyPr>
              <a:lstStyle/>
              <a:p>
                <a:r>
                  <a:rPr lang="it-IT" sz="1600" i="0">
                    <a:latin typeface="Optima"/>
                    <a:cs typeface="Optima"/>
                  </a:rPr>
                  <a:t>The set {1,2,3} is dominant.</a:t>
                </a:r>
              </a:p>
            </p:txBody>
          </p:sp>
          <p:pic>
            <p:nvPicPr>
              <p:cNvPr id="11" name="Immagine 10"/>
              <p:cNvPicPr>
                <a:picLocks noChangeAspect="1"/>
              </p:cNvPicPr>
              <p:nvPr/>
            </p:nvPicPr>
            <p:blipFill>
              <a:blip r:embed="rId2"/>
              <a:stretch>
                <a:fillRect/>
              </a:stretch>
            </p:blipFill>
            <p:spPr>
              <a:xfrm>
                <a:off x="1828800" y="3892858"/>
                <a:ext cx="2057400" cy="2050742"/>
              </a:xfrm>
              <a:prstGeom prst="rect">
                <a:avLst/>
              </a:prstGeom>
            </p:spPr>
          </p:pic>
        </p:grpSp>
        <p:sp>
          <p:nvSpPr>
            <p:cNvPr id="13" name="CasellaDiTesto 12"/>
            <p:cNvSpPr txBox="1"/>
            <p:nvPr/>
          </p:nvSpPr>
          <p:spPr>
            <a:xfrm>
              <a:off x="5399419" y="4572001"/>
              <a:ext cx="2753983" cy="338554"/>
            </a:xfrm>
            <a:prstGeom prst="rect">
              <a:avLst/>
            </a:prstGeom>
            <a:effectLst>
              <a:outerShdw blurRad="40000" dist="88900" dir="192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it-IT" sz="1600" b="1" i="0">
                  <a:latin typeface="Optima"/>
                  <a:cs typeface="Optima"/>
                </a:rPr>
                <a:t>Dominant sets ≡ clusters</a:t>
              </a:r>
            </a:p>
          </p:txBody>
        </p:sp>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The Clustering Game</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6" name="Rettangolo 5"/>
          <p:cNvSpPr/>
          <p:nvPr/>
        </p:nvSpPr>
        <p:spPr>
          <a:xfrm>
            <a:off x="1524000" y="1371601"/>
            <a:ext cx="7086600" cy="4869025"/>
          </a:xfrm>
          <a:prstGeom prst="rect">
            <a:avLst/>
          </a:prstGeom>
        </p:spPr>
        <p:txBody>
          <a:bodyPr wrap="square">
            <a:spAutoFit/>
          </a:bodyPr>
          <a:lstStyle/>
          <a:p>
            <a:pPr algn="just"/>
            <a:r>
              <a:rPr lang="it-IT" sz="1600" i="0" smtClean="0">
                <a:latin typeface="Optima"/>
                <a:cs typeface="Optima"/>
              </a:rPr>
              <a:t>Consider the following “clustering game.” </a:t>
            </a:r>
          </a:p>
          <a:p>
            <a:pPr algn="just"/>
            <a:endParaRPr lang="it-IT" sz="1600" i="0" smtClean="0">
              <a:latin typeface="Optima"/>
              <a:cs typeface="Optima"/>
            </a:endParaRPr>
          </a:p>
          <a:p>
            <a:pPr marL="342000" indent="-342000" algn="just">
              <a:buClr>
                <a:srgbClr val="FF0000"/>
              </a:buClr>
              <a:buFont typeface="Wingdings" charset="2"/>
              <a:buChar char="ü"/>
            </a:pPr>
            <a:r>
              <a:rPr lang="it-IT" sz="1600" i="0" smtClean="0">
                <a:latin typeface="Optima"/>
                <a:cs typeface="Optima"/>
              </a:rPr>
              <a:t>Assume a preexisting set of objects </a:t>
            </a:r>
            <a:r>
              <a:rPr lang="it-IT" sz="1600" smtClean="0">
                <a:latin typeface="Optima"/>
                <a:cs typeface="Optima"/>
              </a:rPr>
              <a:t>O</a:t>
            </a:r>
            <a:r>
              <a:rPr lang="it-IT" sz="1600" i="0" smtClean="0">
                <a:latin typeface="Optima"/>
                <a:cs typeface="Optima"/>
              </a:rPr>
              <a:t> and a (possibly asymmetric) matrix of affinities A between the elements of </a:t>
            </a:r>
            <a:r>
              <a:rPr lang="it-IT" sz="1600" smtClean="0">
                <a:latin typeface="Optima"/>
                <a:cs typeface="Optima"/>
              </a:rPr>
              <a:t>O</a:t>
            </a:r>
            <a:r>
              <a:rPr lang="it-IT" sz="1600" i="0" smtClean="0">
                <a:latin typeface="Optima"/>
                <a:cs typeface="Optima"/>
              </a:rPr>
              <a:t>. </a:t>
            </a:r>
          </a:p>
          <a:p>
            <a:pPr marL="342000" indent="-342000" algn="just">
              <a:buClr>
                <a:srgbClr val="FF0000"/>
              </a:buClr>
              <a:buFont typeface="Wingdings" charset="2"/>
              <a:buChar char="ü"/>
            </a:pPr>
            <a:r>
              <a:rPr lang="it-IT" sz="1600" i="0" smtClean="0">
                <a:latin typeface="Optima"/>
                <a:cs typeface="Optima"/>
              </a:rPr>
              <a:t>Two players play by simultaneously selecting an element of </a:t>
            </a:r>
            <a:r>
              <a:rPr lang="it-IT" sz="1600" smtClean="0">
                <a:latin typeface="Optima"/>
                <a:cs typeface="Optima"/>
              </a:rPr>
              <a:t>O</a:t>
            </a:r>
            <a:r>
              <a:rPr lang="it-IT" sz="1600" i="0" smtClean="0">
                <a:latin typeface="Optima"/>
                <a:cs typeface="Optima"/>
              </a:rPr>
              <a:t>. </a:t>
            </a:r>
          </a:p>
          <a:p>
            <a:pPr marL="342000" indent="-342000" algn="just">
              <a:buClr>
                <a:srgbClr val="FF0000"/>
              </a:buClr>
              <a:buFont typeface="Wingdings" charset="2"/>
              <a:buChar char="ü"/>
            </a:pPr>
            <a:r>
              <a:rPr lang="it-IT" sz="1600" i="0" smtClean="0">
                <a:latin typeface="Optima"/>
                <a:cs typeface="Optima"/>
              </a:rPr>
              <a:t>After both have shown their choice, each player receives a payoff proportional to the affinity that the chosen element has wrt the element chosen by the opponent.</a:t>
            </a:r>
          </a:p>
          <a:p>
            <a:pPr algn="just"/>
            <a:endParaRPr lang="it-IT" sz="1600" i="0" smtClean="0">
              <a:latin typeface="Optima"/>
              <a:cs typeface="Optima"/>
            </a:endParaRPr>
          </a:p>
          <a:p>
            <a:pPr algn="just"/>
            <a:r>
              <a:rPr lang="it-IT" sz="1600" i="0" smtClean="0">
                <a:latin typeface="Optima"/>
                <a:cs typeface="Optima"/>
              </a:rPr>
              <a:t>Clearly, it is in each player’s interest to pick an element that is strongly supported by the elements that the adversary is likely to choose.</a:t>
            </a:r>
            <a:endParaRPr lang="it-IT" sz="1600" i="0">
              <a:latin typeface="Optima"/>
              <a:cs typeface="Optima"/>
            </a:endParaRPr>
          </a:p>
          <a:p>
            <a:pPr algn="just"/>
            <a:endParaRPr lang="it-IT" sz="1600" i="0" smtClean="0">
              <a:latin typeface="Optima"/>
              <a:cs typeface="Optima"/>
            </a:endParaRPr>
          </a:p>
          <a:p>
            <a:pPr algn="just"/>
            <a:r>
              <a:rPr lang="it-IT" sz="1600" i="0" smtClean="0">
                <a:latin typeface="Optima"/>
                <a:cs typeface="Optima"/>
              </a:rPr>
              <a:t>Hence, in the (pairwise) clustering game:</a:t>
            </a:r>
          </a:p>
          <a:p>
            <a:pPr marL="342000" indent="-342000" algn="just">
              <a:buClr>
                <a:srgbClr val="FF0000"/>
              </a:buClr>
              <a:buFont typeface="Wingdings" charset="2"/>
              <a:buChar char="ü"/>
            </a:pPr>
            <a:endParaRPr lang="it-IT" sz="1600" i="0" smtClean="0">
              <a:latin typeface="Optima"/>
              <a:cs typeface="Optima"/>
            </a:endParaRPr>
          </a:p>
          <a:p>
            <a:pPr marL="342000" indent="-342000" algn="just">
              <a:buClr>
                <a:srgbClr val="FF0000"/>
              </a:buClr>
              <a:buFont typeface="Wingdings" charset="2"/>
              <a:buChar char="ü"/>
            </a:pPr>
            <a:r>
              <a:rPr lang="it-IT" sz="1600" i="0" smtClean="0">
                <a:latin typeface="Optima"/>
                <a:cs typeface="Optima"/>
              </a:rPr>
              <a:t>There are 2 players (because we have </a:t>
            </a:r>
            <a:r>
              <a:rPr lang="it-IT" sz="1600" i="0" u="sng" smtClean="0">
                <a:latin typeface="Optima"/>
                <a:cs typeface="Optima"/>
              </a:rPr>
              <a:t>pairwise</a:t>
            </a:r>
            <a:r>
              <a:rPr lang="it-IT" sz="1600" i="0" smtClean="0">
                <a:latin typeface="Optima"/>
                <a:cs typeface="Optima"/>
              </a:rPr>
              <a:t> affinities) </a:t>
            </a:r>
          </a:p>
          <a:p>
            <a:pPr marL="342000" indent="-342000" algn="just">
              <a:buClr>
                <a:srgbClr val="FF0000"/>
              </a:buClr>
              <a:buFont typeface="Wingdings" charset="2"/>
              <a:buChar char="ü"/>
            </a:pPr>
            <a:r>
              <a:rPr lang="it-IT" sz="1600" i="0" smtClean="0">
                <a:latin typeface="Optima"/>
                <a:cs typeface="Optima"/>
              </a:rPr>
              <a:t>The objects to be clustered are the pure strategies</a:t>
            </a:r>
          </a:p>
          <a:p>
            <a:pPr marL="342000" indent="-342000" algn="just">
              <a:buClr>
                <a:srgbClr val="FF0000"/>
              </a:buClr>
              <a:buFont typeface="Wingdings" charset="2"/>
              <a:buChar char="ü"/>
            </a:pPr>
            <a:r>
              <a:rPr lang="it-IT" sz="1600" i="0" smtClean="0">
                <a:latin typeface="Optima"/>
                <a:cs typeface="Optima"/>
              </a:rPr>
              <a:t>The (null-diagonal) affinity matrix coincides with the similarity matrix</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olo 1"/>
          <p:cNvSpPr txBox="1">
            <a:spLocks/>
          </p:cNvSpPr>
          <p:nvPr/>
        </p:nvSpPr>
        <p:spPr bwMode="auto">
          <a:xfrm>
            <a:off x="323528" y="2095099"/>
            <a:ext cx="8585200" cy="19819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3000" b="1">
                <a:solidFill>
                  <a:srgbClr val="FF0000"/>
                </a:solidFill>
                <a:latin typeface="+mj-lt"/>
                <a:ea typeface="ＭＳ Ｐゴシック" pitchFamily="-108" charset="-128"/>
                <a:cs typeface="ＭＳ Ｐゴシック" pitchFamily="-108" charset="-128"/>
              </a:defRPr>
            </a:lvl1pPr>
            <a:lvl2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2pPr>
            <a:lvl3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3pPr>
            <a:lvl4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4pPr>
            <a:lvl5pPr algn="ctr" rtl="0" eaLnBrk="0" fontAlgn="base" hangingPunct="0">
              <a:spcBef>
                <a:spcPct val="0"/>
              </a:spcBef>
              <a:spcAft>
                <a:spcPct val="0"/>
              </a:spcAft>
              <a:defRPr sz="3000" b="1">
                <a:solidFill>
                  <a:srgbClr val="FF0000"/>
                </a:solidFill>
                <a:latin typeface="Arial" pitchFamily="-108" charset="0"/>
                <a:ea typeface="ＭＳ Ｐゴシック" pitchFamily="-108" charset="-128"/>
                <a:cs typeface="ＭＳ Ｐゴシック" pitchFamily="-108" charset="-128"/>
              </a:defRPr>
            </a:lvl5pPr>
            <a:lvl6pPr marL="457200" algn="ctr" rtl="0" fontAlgn="base">
              <a:spcBef>
                <a:spcPct val="0"/>
              </a:spcBef>
              <a:spcAft>
                <a:spcPct val="0"/>
              </a:spcAft>
              <a:defRPr sz="3000" b="1">
                <a:solidFill>
                  <a:srgbClr val="FF0000"/>
                </a:solidFill>
                <a:latin typeface="Arial" pitchFamily="-108" charset="0"/>
              </a:defRPr>
            </a:lvl6pPr>
            <a:lvl7pPr marL="914400" algn="ctr" rtl="0" fontAlgn="base">
              <a:spcBef>
                <a:spcPct val="0"/>
              </a:spcBef>
              <a:spcAft>
                <a:spcPct val="0"/>
              </a:spcAft>
              <a:defRPr sz="3000" b="1">
                <a:solidFill>
                  <a:srgbClr val="FF0000"/>
                </a:solidFill>
                <a:latin typeface="Arial" pitchFamily="-108" charset="0"/>
              </a:defRPr>
            </a:lvl7pPr>
            <a:lvl8pPr marL="1371600" algn="ctr" rtl="0" fontAlgn="base">
              <a:spcBef>
                <a:spcPct val="0"/>
              </a:spcBef>
              <a:spcAft>
                <a:spcPct val="0"/>
              </a:spcAft>
              <a:defRPr sz="3000" b="1">
                <a:solidFill>
                  <a:srgbClr val="FF0000"/>
                </a:solidFill>
                <a:latin typeface="Arial" pitchFamily="-108" charset="0"/>
              </a:defRPr>
            </a:lvl8pPr>
            <a:lvl9pPr marL="1828800" algn="ctr" rtl="0" fontAlgn="base">
              <a:spcBef>
                <a:spcPct val="0"/>
              </a:spcBef>
              <a:spcAft>
                <a:spcPct val="0"/>
              </a:spcAft>
              <a:defRPr sz="3000" b="1">
                <a:solidFill>
                  <a:srgbClr val="FF0000"/>
                </a:solidFill>
                <a:latin typeface="Arial" pitchFamily="-108" charset="0"/>
              </a:defRPr>
            </a:lvl9pPr>
          </a:lstStyle>
          <a:p>
            <a:pPr>
              <a:spcBef>
                <a:spcPts val="0"/>
              </a:spcBef>
            </a:pPr>
            <a:r>
              <a:rPr lang="it-IT" sz="4000" i="0">
                <a:solidFill>
                  <a:srgbClr val="800000"/>
                </a:solidFill>
                <a:effectLst>
                  <a:outerShdw blurRad="50800" dist="38100" dir="2700000">
                    <a:srgbClr val="000000">
                      <a:alpha val="43000"/>
                    </a:srgbClr>
                  </a:outerShdw>
                </a:effectLst>
                <a:latin typeface="Optima"/>
                <a:cs typeface="Optima"/>
              </a:rPr>
              <a:t>From Cliques to Equilibria</a:t>
            </a:r>
            <a:br>
              <a:rPr lang="it-IT" sz="4000" i="0">
                <a:solidFill>
                  <a:srgbClr val="800000"/>
                </a:solidFill>
                <a:effectLst>
                  <a:outerShdw blurRad="50800" dist="38100" dir="2700000">
                    <a:srgbClr val="000000">
                      <a:alpha val="43000"/>
                    </a:srgbClr>
                  </a:outerShdw>
                </a:effectLst>
                <a:latin typeface="Optima"/>
                <a:cs typeface="Optima"/>
              </a:rPr>
            </a:br>
            <a:r>
              <a:rPr lang="it-IT">
                <a:solidFill>
                  <a:srgbClr val="800000"/>
                </a:solidFill>
                <a:effectLst>
                  <a:outerShdw blurRad="50800" dist="38100" dir="2700000">
                    <a:srgbClr val="000000">
                      <a:alpha val="43000"/>
                    </a:srgbClr>
                  </a:outerShdw>
                </a:effectLst>
                <a:latin typeface="Optima"/>
                <a:cs typeface="Optima"/>
              </a:rPr>
              <a:t>Dominant-Set Clustering and Its Applications</a:t>
            </a:r>
          </a:p>
        </p:txBody>
      </p:sp>
    </p:spTree>
    <p:extLst>
      <p:ext uri="{BB962C8B-B14F-4D97-AF65-F5344CB8AC3E}">
        <p14:creationId xmlns:p14="http://schemas.microsoft.com/office/powerpoint/2010/main" val="4237635832"/>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Dominant Sets are ESS’s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6" name="Rectangle 3"/>
          <p:cNvSpPr txBox="1">
            <a:spLocks noChangeArrowheads="1"/>
          </p:cNvSpPr>
          <p:nvPr/>
        </p:nvSpPr>
        <p:spPr bwMode="auto">
          <a:xfrm>
            <a:off x="1447800" y="1600200"/>
            <a:ext cx="7162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kumimoji="0" lang="en-US" sz="1600" b="1" i="0" u="none" strike="noStrike" kern="0" cap="none" spc="0" normalizeH="0" baseline="0" noProof="0">
                <a:ln>
                  <a:noFill/>
                </a:ln>
                <a:solidFill>
                  <a:srgbClr val="000000"/>
                </a:solidFill>
                <a:effectLst/>
                <a:uLnTx/>
                <a:uFillTx/>
                <a:latin typeface="Optima"/>
                <a:ea typeface="ＭＳ Ｐゴシック" charset="-128"/>
                <a:cs typeface="Optima"/>
              </a:rPr>
              <a:t>Theorem (Torsello, Rota</a:t>
            </a:r>
            <a:r>
              <a:rPr kumimoji="0" lang="en-US" sz="1600" b="1" i="0" u="none" strike="noStrike" kern="0" cap="none" spc="0" normalizeH="0" noProof="0">
                <a:ln>
                  <a:noFill/>
                </a:ln>
                <a:solidFill>
                  <a:srgbClr val="000000"/>
                </a:solidFill>
                <a:effectLst/>
                <a:uLnTx/>
                <a:uFillTx/>
                <a:latin typeface="Optima"/>
                <a:ea typeface="ＭＳ Ｐゴシック" charset="-128"/>
                <a:cs typeface="Optima"/>
              </a:rPr>
              <a:t> Bulò and Pelillo, 2006</a:t>
            </a:r>
            <a:r>
              <a:rPr kumimoji="0" lang="en-US" sz="1600" b="1" i="0" u="none" strike="noStrike" kern="0" cap="none" spc="0" normalizeH="0" baseline="0" noProof="0">
                <a:ln>
                  <a:noFill/>
                </a:ln>
                <a:solidFill>
                  <a:srgbClr val="000000"/>
                </a:solidFill>
                <a:effectLst/>
                <a:uLnTx/>
                <a:uFillTx/>
                <a:latin typeface="Optima"/>
                <a:ea typeface="ＭＳ Ｐゴシック" charset="-128"/>
                <a:cs typeface="Optima"/>
              </a:rPr>
              <a:t>). </a:t>
            </a:r>
            <a:r>
              <a:rPr kumimoji="0" lang="en-US" sz="1600" b="0" i="0" u="none" strike="noStrike" kern="0" cap="none" spc="0" normalizeH="0" baseline="0" noProof="0">
                <a:ln>
                  <a:noFill/>
                </a:ln>
                <a:solidFill>
                  <a:srgbClr val="000000"/>
                </a:solidFill>
                <a:effectLst/>
                <a:uLnTx/>
                <a:uFillTx/>
                <a:latin typeface="Optima"/>
                <a:ea typeface="ＭＳ Ｐゴシック" charset="-128"/>
                <a:cs typeface="Optima"/>
              </a:rPr>
              <a:t>Evolutionary stable strategies of the clustering game with affinity matrix </a:t>
            </a:r>
            <a:r>
              <a:rPr kumimoji="0" lang="en-US" sz="1600" b="0" u="none" strike="noStrike" kern="0" cap="none" spc="0" normalizeH="0" baseline="0" noProof="0">
                <a:ln>
                  <a:noFill/>
                </a:ln>
                <a:solidFill>
                  <a:srgbClr val="000000"/>
                </a:solidFill>
                <a:effectLst/>
                <a:uLnTx/>
                <a:uFillTx/>
                <a:latin typeface="Optima"/>
                <a:ea typeface="ＭＳ Ｐゴシック" charset="-128"/>
                <a:cs typeface="Optima"/>
              </a:rPr>
              <a:t>A</a:t>
            </a:r>
            <a:r>
              <a:rPr kumimoji="0" lang="en-US" sz="1600" b="0" i="0" u="none" strike="noStrike" kern="0" cap="none" spc="0" normalizeH="0" baseline="0" noProof="0">
                <a:ln>
                  <a:noFill/>
                </a:ln>
                <a:solidFill>
                  <a:srgbClr val="000000"/>
                </a:solidFill>
                <a:effectLst/>
                <a:uLnTx/>
                <a:uFillTx/>
                <a:latin typeface="Optima"/>
                <a:ea typeface="ＭＳ Ｐゴシック" charset="-128"/>
                <a:cs typeface="Optima"/>
              </a:rPr>
              <a:t> are in a one-to-one correspondence with dominant sets.</a:t>
            </a: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lang="en-US" sz="1600" i="0" kern="0">
              <a:solidFill>
                <a:srgbClr val="000000"/>
              </a:solidFill>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kumimoji="0" lang="en-US" sz="1600" b="1" i="0" u="none" strike="noStrike" kern="0" cap="none" spc="0" normalizeH="0" baseline="0" noProof="0">
                <a:ln>
                  <a:noFill/>
                </a:ln>
                <a:solidFill>
                  <a:srgbClr val="000000"/>
                </a:solidFill>
                <a:effectLst>
                  <a:outerShdw blurRad="38100" dist="38100" dir="2700000" algn="tl">
                    <a:srgbClr val="DDDDDD"/>
                  </a:outerShdw>
                </a:effectLst>
                <a:uLnTx/>
                <a:uFillTx/>
                <a:latin typeface="Optima"/>
                <a:ea typeface="ＭＳ Ｐゴシック" charset="-128"/>
                <a:cs typeface="Optima"/>
              </a:rPr>
              <a:t>Note.</a:t>
            </a:r>
            <a:r>
              <a:rPr kumimoji="0" lang="en-US" sz="1600" b="0" i="0" u="none" strike="noStrike" kern="0" cap="none" spc="0" normalizeH="0" baseline="0" noProof="0">
                <a:ln>
                  <a:noFill/>
                </a:ln>
                <a:solidFill>
                  <a:srgbClr val="000000"/>
                </a:solidFill>
                <a:effectLst/>
                <a:uLnTx/>
                <a:uFillTx/>
                <a:latin typeface="Optima"/>
                <a:ea typeface="ＭＳ Ｐゴシック" charset="-128"/>
                <a:cs typeface="Optima"/>
              </a:rPr>
              <a:t> Generalization of well-known </a:t>
            </a:r>
            <a:r>
              <a:rPr kumimoji="0" lang="en-US" sz="1600" b="0" i="0" u="none" strike="noStrike" kern="0" cap="none" spc="0" normalizeH="0" baseline="0" noProof="0">
                <a:ln>
                  <a:noFill/>
                </a:ln>
                <a:solidFill>
                  <a:srgbClr val="800000"/>
                </a:solidFill>
                <a:effectLst/>
                <a:uLnTx/>
                <a:uFillTx/>
                <a:latin typeface="Optima"/>
                <a:ea typeface="ＭＳ Ｐゴシック" charset="-128"/>
                <a:cs typeface="Optima"/>
              </a:rPr>
              <a:t>Motzkin-Straus theorem</a:t>
            </a:r>
            <a:r>
              <a:rPr kumimoji="0" lang="en-US" sz="1600" b="0" i="0" u="none" strike="noStrike" kern="0" cap="none" spc="0" normalizeH="0" baseline="0" noProof="0">
                <a:ln>
                  <a:noFill/>
                </a:ln>
                <a:solidFill>
                  <a:srgbClr val="000000"/>
                </a:solidFill>
                <a:effectLst/>
                <a:uLnTx/>
                <a:uFillTx/>
                <a:latin typeface="Optima"/>
                <a:ea typeface="ＭＳ Ｐゴシック" charset="-128"/>
                <a:cs typeface="Optima"/>
              </a:rPr>
              <a:t> from graph theory (1965).</a:t>
            </a:r>
          </a:p>
        </p:txBody>
      </p:sp>
      <p:sp>
        <p:nvSpPr>
          <p:cNvPr id="10" name="Rectangle 3"/>
          <p:cNvSpPr txBox="1">
            <a:spLocks noChangeArrowheads="1"/>
          </p:cNvSpPr>
          <p:nvPr/>
        </p:nvSpPr>
        <p:spPr bwMode="auto">
          <a:xfrm>
            <a:off x="1447800" y="3733800"/>
            <a:ext cx="7162800" cy="2590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marR="0" lvl="0" indent="-457200" algn="just" defTabSz="914400" rtl="0" eaLnBrk="1" fontAlgn="base" latinLnBrk="0" hangingPunct="1">
              <a:lnSpc>
                <a:spcPct val="100000"/>
              </a:lnSpc>
              <a:spcBef>
                <a:spcPct val="20000"/>
              </a:spcBef>
              <a:spcAft>
                <a:spcPts val="1200"/>
              </a:spcAft>
              <a:buClrTx/>
              <a:buSzTx/>
              <a:buFont typeface="Wingdings" charset="2"/>
              <a:buNone/>
              <a:tabLst/>
              <a:defRPr/>
            </a:pPr>
            <a:r>
              <a:rPr kumimoji="0" lang="it-IT" sz="1600" b="1" i="0" u="none" strike="noStrike" kern="0" cap="none" spc="0" normalizeH="0" baseline="0" noProof="0">
                <a:ln>
                  <a:noFill/>
                </a:ln>
                <a:solidFill>
                  <a:srgbClr val="000000"/>
                </a:solidFill>
                <a:effectLst/>
                <a:uLnTx/>
                <a:uFillTx/>
                <a:latin typeface="Optima"/>
                <a:ea typeface="+mn-ea"/>
                <a:cs typeface="Optima"/>
              </a:rPr>
              <a:t>Dominant-set clustering</a:t>
            </a:r>
            <a:endParaRPr lang="it-IT" sz="1600" i="0" kern="0">
              <a:solidFill>
                <a:srgbClr val="000000"/>
              </a:solidFill>
              <a:latin typeface="Optima"/>
              <a:cs typeface="Optima"/>
            </a:endParaRPr>
          </a:p>
          <a:p>
            <a:pPr marL="342000" marR="0" lvl="0" indent="-342000" algn="just" defTabSz="914400" rtl="0" eaLnBrk="1" fontAlgn="base" latinLnBrk="0" hangingPunct="1">
              <a:lnSpc>
                <a:spcPct val="100000"/>
              </a:lnSpc>
              <a:spcBef>
                <a:spcPct val="20000"/>
              </a:spcBef>
              <a:spcAft>
                <a:spcPts val="1200"/>
              </a:spcAft>
              <a:buClr>
                <a:srgbClr val="FF0000"/>
              </a:buClr>
              <a:buSzTx/>
              <a:buFont typeface="Wingdings" charset="2"/>
              <a:buChar char="ü"/>
              <a:tabLst/>
              <a:defRPr/>
            </a:pPr>
            <a:r>
              <a:rPr lang="it-IT" sz="1600" i="0" kern="0">
                <a:solidFill>
                  <a:srgbClr val="000000"/>
                </a:solidFill>
                <a:latin typeface="Optima"/>
                <a:cs typeface="Optima"/>
              </a:rPr>
              <a:t>To get a single dominant-set cluster use, e.g., replicator dynamics (but see Rota Bulò, Pelillo and Bomze, </a:t>
            </a:r>
            <a:r>
              <a:rPr lang="it-IT" sz="1600" kern="0">
                <a:solidFill>
                  <a:srgbClr val="000000"/>
                </a:solidFill>
                <a:latin typeface="Optima"/>
                <a:cs typeface="Optima"/>
              </a:rPr>
              <a:t>CVIU</a:t>
            </a:r>
            <a:r>
              <a:rPr lang="it-IT" sz="1600" i="0" kern="0">
                <a:solidFill>
                  <a:srgbClr val="000000"/>
                </a:solidFill>
                <a:latin typeface="Optima"/>
                <a:cs typeface="Optima"/>
              </a:rPr>
              <a:t> 2011, for faster dynamics)</a:t>
            </a:r>
          </a:p>
          <a:p>
            <a:pPr marL="342000" marR="0" lvl="0" indent="-342000" algn="just" defTabSz="914400" rtl="0" eaLnBrk="1" fontAlgn="base" latinLnBrk="0" hangingPunct="1">
              <a:lnSpc>
                <a:spcPct val="100000"/>
              </a:lnSpc>
              <a:spcBef>
                <a:spcPct val="20000"/>
              </a:spcBef>
              <a:spcAft>
                <a:spcPts val="1200"/>
              </a:spcAft>
              <a:buClr>
                <a:srgbClr val="FF0000"/>
              </a:buClr>
              <a:buSzTx/>
              <a:buFont typeface="Wingdings" charset="2"/>
              <a:buChar char="ü"/>
              <a:tabLst/>
              <a:defRPr/>
            </a:pPr>
            <a:r>
              <a:rPr lang="it-IT" sz="1600" i="0" kern="0">
                <a:solidFill>
                  <a:srgbClr val="000000"/>
                </a:solidFill>
                <a:latin typeface="Optima"/>
                <a:cs typeface="Optima"/>
              </a:rPr>
              <a:t>To get a partition use a simple </a:t>
            </a:r>
            <a:r>
              <a:rPr lang="it-IT" sz="1600" kern="0">
                <a:solidFill>
                  <a:srgbClr val="000000"/>
                </a:solidFill>
                <a:latin typeface="Optima"/>
                <a:cs typeface="Optima"/>
              </a:rPr>
              <a:t>peel-off </a:t>
            </a:r>
            <a:r>
              <a:rPr lang="it-IT" sz="1600" i="0" kern="0">
                <a:solidFill>
                  <a:srgbClr val="000000"/>
                </a:solidFill>
                <a:latin typeface="Optima"/>
                <a:cs typeface="Optima"/>
              </a:rPr>
              <a:t>strategy: iteratively </a:t>
            </a:r>
            <a:r>
              <a:rPr lang="it-IT" sz="1600" i="0" kern="0">
                <a:solidFill>
                  <a:srgbClr val="000000"/>
                </a:solidFill>
                <a:latin typeface="Optima"/>
                <a:ea typeface="ＭＳ Ｐゴシック" charset="-128"/>
                <a:cs typeface="Optima"/>
              </a:rPr>
              <a:t>find a dominant set and remove it from the graph, </a:t>
            </a:r>
            <a:r>
              <a:rPr lang="it-IT" sz="1600" i="0" kern="0">
                <a:solidFill>
                  <a:srgbClr val="000000"/>
                </a:solidFill>
                <a:latin typeface="Optima"/>
                <a:cs typeface="Optima"/>
              </a:rPr>
              <a:t>until all vertices have been clustered</a:t>
            </a:r>
          </a:p>
          <a:p>
            <a:pPr marL="342000" lvl="0" indent="-342000" algn="just">
              <a:spcAft>
                <a:spcPts val="1200"/>
              </a:spcAft>
              <a:buClr>
                <a:srgbClr val="FF0000"/>
              </a:buClr>
              <a:buFont typeface="Wingdings" charset="2"/>
              <a:buChar char="ü"/>
            </a:pPr>
            <a:r>
              <a:rPr lang="it-IT" sz="1600" i="0" kern="0">
                <a:solidFill>
                  <a:srgbClr val="000000"/>
                </a:solidFill>
                <a:latin typeface="Optima"/>
                <a:cs typeface="Optima"/>
              </a:rPr>
              <a:t>To get overlapping clusters, enumerate dominant sets (see Bomze, 1992; Torsello, Rota Bulò and Pelillo, 2008)</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Special Case: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Symmetric</a:t>
            </a:r>
            <a:r>
              <a:rPr kumimoji="0" lang="it-IT" sz="3000" b="1" i="0" u="none" strike="noStrike" kern="0" cap="none" spc="0" normalizeH="0" noProof="0">
                <a:ln>
                  <a:noFill/>
                </a:ln>
                <a:solidFill>
                  <a:srgbClr val="FF0000"/>
                </a:solidFill>
                <a:effectLst/>
                <a:uLnTx/>
                <a:uFillTx/>
                <a:latin typeface="Optima"/>
                <a:ea typeface="ＭＳ Ｐゴシック" pitchFamily="-108" charset="-128"/>
                <a:cs typeface="Optima"/>
              </a:rPr>
              <a:t> Affinities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447800" y="1828800"/>
            <a:ext cx="7086600" cy="2947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charset="-128"/>
                <a:cs typeface="Optima"/>
              </a:rPr>
              <a:t>Given a symmetric real-valued matrix </a:t>
            </a:r>
            <a:r>
              <a:rPr kumimoji="0" lang="it-IT" sz="1600" b="0" u="none" strike="noStrike" kern="0" cap="none" spc="0" normalizeH="0" baseline="0" noProof="0">
                <a:ln>
                  <a:noFill/>
                </a:ln>
                <a:effectLst/>
                <a:uLnTx/>
                <a:uFillTx/>
                <a:latin typeface="Optima"/>
                <a:ea typeface="ＭＳ Ｐゴシック" charset="-128"/>
                <a:cs typeface="Optima"/>
              </a:rPr>
              <a:t>A</a:t>
            </a:r>
            <a:r>
              <a:rPr kumimoji="0" lang="it-IT" sz="1600" b="0" i="0" u="none" strike="noStrike" kern="0" cap="none" spc="0" normalizeH="0" baseline="0" noProof="0">
                <a:ln>
                  <a:noFill/>
                </a:ln>
                <a:effectLst/>
                <a:uLnTx/>
                <a:uFillTx/>
                <a:latin typeface="Optima"/>
                <a:ea typeface="ＭＳ Ｐゴシック" charset="-128"/>
                <a:cs typeface="Optima"/>
              </a:rPr>
              <a:t> (with null diagonal), consider the</a:t>
            </a:r>
            <a:r>
              <a:rPr kumimoji="0" lang="it-IT" sz="1600" b="0" i="0" u="none" strike="noStrike" kern="0" cap="none" spc="0" normalizeH="0" noProof="0">
                <a:ln>
                  <a:noFill/>
                </a:ln>
                <a:effectLst/>
                <a:uLnTx/>
                <a:uFillTx/>
                <a:latin typeface="Optima"/>
                <a:ea typeface="ＭＳ Ｐゴシック" charset="-128"/>
                <a:cs typeface="Optima"/>
              </a:rPr>
              <a:t> following Standard Quadratic Programming problem (StQP):</a:t>
            </a: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lang="it-IT" sz="1600" i="0" kern="0">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lang="it-IT" sz="1600" i="0" kern="0">
                <a:latin typeface="Optima"/>
                <a:ea typeface="ＭＳ Ｐゴシック" charset="-128"/>
                <a:cs typeface="Optima"/>
              </a:rPr>
              <a:t>	    	           m</a:t>
            </a:r>
            <a:r>
              <a:rPr lang="it-IT" sz="1600" i="0" kern="0" baseline="0">
                <a:latin typeface="Optima"/>
                <a:ea typeface="ＭＳ Ｐゴシック" charset="-128"/>
                <a:cs typeface="Optima"/>
              </a:rPr>
              <a:t>aximize</a:t>
            </a:r>
            <a:r>
              <a:rPr lang="it-IT" sz="1600" i="0" kern="0">
                <a:latin typeface="Optima"/>
                <a:ea typeface="ＭＳ Ｐゴシック" charset="-128"/>
                <a:cs typeface="Optima"/>
              </a:rPr>
              <a:t>   ƒ(</a:t>
            </a:r>
            <a:r>
              <a:rPr lang="it-IT" sz="1600" kern="0">
                <a:latin typeface="Optima"/>
                <a:ea typeface="ＭＳ Ｐゴシック" charset="-128"/>
                <a:cs typeface="Optima"/>
              </a:rPr>
              <a:t>x</a:t>
            </a:r>
            <a:r>
              <a:rPr lang="it-IT" sz="1600" i="0" kern="0">
                <a:latin typeface="Optima"/>
                <a:ea typeface="ＭＳ Ｐゴシック" charset="-128"/>
                <a:cs typeface="Optima"/>
              </a:rPr>
              <a:t>) = </a:t>
            </a:r>
            <a:r>
              <a:rPr lang="it-IT" sz="1600" kern="0" baseline="0">
                <a:latin typeface="Optima"/>
                <a:ea typeface="ＭＳ Ｐゴシック" charset="-128"/>
                <a:cs typeface="Optima"/>
              </a:rPr>
              <a:t>x</a:t>
            </a:r>
            <a:r>
              <a:rPr lang="it-IT" sz="1600" kern="0" baseline="30000">
                <a:latin typeface="Optima"/>
                <a:ea typeface="ＭＳ Ｐゴシック" charset="-128"/>
                <a:cs typeface="Optima"/>
              </a:rPr>
              <a:t>T</a:t>
            </a:r>
            <a:r>
              <a:rPr lang="it-IT" sz="1600" kern="0" baseline="0">
                <a:latin typeface="Optima"/>
                <a:ea typeface="ＭＳ Ｐゴシック" charset="-128"/>
                <a:cs typeface="Optima"/>
              </a:rPr>
              <a:t>Ax</a:t>
            </a: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lang="it-IT" sz="1600" i="0" kern="0">
                <a:latin typeface="Optima"/>
                <a:ea typeface="ＭＳ Ｐゴシック" charset="-128"/>
                <a:cs typeface="Optima"/>
              </a:rPr>
              <a:t>		           subject to   </a:t>
            </a:r>
            <a:r>
              <a:rPr lang="it-IT" sz="1600" kern="0">
                <a:latin typeface="Optima"/>
                <a:ea typeface="ＭＳ Ｐゴシック" charset="-128"/>
                <a:cs typeface="Optima"/>
              </a:rPr>
              <a:t>x</a:t>
            </a:r>
            <a:r>
              <a:rPr lang="it-IT" sz="1400" i="0" kern="0">
                <a:latin typeface="Optima"/>
                <a:ea typeface="ＭＳ Ｐゴシック" charset="-128"/>
                <a:cs typeface="Optima"/>
              </a:rPr>
              <a:t>∈</a:t>
            </a:r>
            <a:r>
              <a:rPr lang="it-IT" sz="1600" i="0" kern="0">
                <a:latin typeface="Optima"/>
                <a:ea typeface="ＭＳ Ｐゴシック" charset="-128"/>
                <a:cs typeface="Optima"/>
              </a:rPr>
              <a:t>∆</a:t>
            </a:r>
            <a:endParaRPr lang="it-IT" sz="1600" i="0" kern="0" baseline="0">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noProof="0">
              <a:ln>
                <a:noFill/>
              </a:ln>
              <a:effectLst/>
              <a:uLnTx/>
              <a:uFillTx/>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lang="it-IT" sz="1600" b="1" i="0" kern="0">
                <a:latin typeface="Optima"/>
                <a:ea typeface="ＭＳ Ｐゴシック" charset="-128"/>
                <a:cs typeface="Optima"/>
              </a:rPr>
              <a:t>Note.</a:t>
            </a:r>
            <a:r>
              <a:rPr lang="it-IT" sz="1600" i="0" kern="0">
                <a:latin typeface="Optima"/>
                <a:ea typeface="ＭＳ Ｐゴシック" charset="-128"/>
                <a:cs typeface="Optima"/>
              </a:rPr>
              <a:t> The function ƒ(</a:t>
            </a:r>
            <a:r>
              <a:rPr lang="it-IT" sz="1600" kern="0">
                <a:latin typeface="Optima"/>
                <a:ea typeface="ＭＳ Ｐゴシック" charset="-128"/>
                <a:cs typeface="Optima"/>
              </a:rPr>
              <a:t>x</a:t>
            </a:r>
            <a:r>
              <a:rPr lang="it-IT" sz="1600" i="0" kern="0">
                <a:latin typeface="Optima"/>
                <a:ea typeface="ＭＳ Ｐゴシック" charset="-128"/>
                <a:cs typeface="Optima"/>
              </a:rPr>
              <a:t>) provides a measure of cohesiveness of a cluster (see Pavan and Pelillo, 2003, 2007; Sarkar and Boyer, 1998; Perona and Freeman, 1998).</a:t>
            </a: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lang="it-IT" sz="1600" i="0" kern="0">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noProof="0">
              <a:ln>
                <a:noFill/>
              </a:ln>
              <a:effectLst/>
              <a:uLnTx/>
              <a:uFillTx/>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sp>
        <p:nvSpPr>
          <p:cNvPr id="9" name="Rectangle 8"/>
          <p:cNvSpPr>
            <a:spLocks noChangeArrowheads="1"/>
          </p:cNvSpPr>
          <p:nvPr/>
        </p:nvSpPr>
        <p:spPr bwMode="auto">
          <a:xfrm>
            <a:off x="1981200" y="4648200"/>
            <a:ext cx="6019800" cy="838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buClrTx/>
              <a:buFont typeface="Wingdings" pitchFamily="-108" charset="2"/>
              <a:buNone/>
              <a:defRPr/>
            </a:pPr>
            <a:r>
              <a:rPr lang="it-IT" sz="1800" b="1" i="0">
                <a:solidFill>
                  <a:schemeClr val="accent2"/>
                </a:solidFill>
                <a:latin typeface="Optima"/>
                <a:cs typeface="Optima"/>
              </a:rPr>
              <a:t>ESS’s are in one-to-one correspondence </a:t>
            </a:r>
          </a:p>
          <a:p>
            <a:pPr>
              <a:buClrTx/>
              <a:buFont typeface="Wingdings" pitchFamily="-108" charset="2"/>
              <a:buNone/>
              <a:defRPr/>
            </a:pPr>
            <a:r>
              <a:rPr lang="it-IT" sz="1800" b="1" i="0">
                <a:solidFill>
                  <a:schemeClr val="accent2"/>
                </a:solidFill>
                <a:latin typeface="Optima"/>
                <a:cs typeface="Optima"/>
              </a:rPr>
              <a:t>to (strict) local solutions of StQP</a:t>
            </a:r>
          </a:p>
        </p:txBody>
      </p:sp>
      <p:sp>
        <p:nvSpPr>
          <p:cNvPr id="6" name="Rectangle 3"/>
          <p:cNvSpPr txBox="1">
            <a:spLocks noChangeArrowheads="1"/>
          </p:cNvSpPr>
          <p:nvPr/>
        </p:nvSpPr>
        <p:spPr bwMode="auto">
          <a:xfrm>
            <a:off x="1447800" y="6019800"/>
            <a:ext cx="7086600" cy="585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kumimoji="0" lang="it-IT" sz="1600" b="1" i="0" u="none" strike="noStrike" kern="0" cap="none" spc="0" normalizeH="0" baseline="0" noProof="0">
                <a:ln>
                  <a:noFill/>
                </a:ln>
                <a:effectLst/>
                <a:uLnTx/>
                <a:uFillTx/>
                <a:latin typeface="Optima"/>
                <a:ea typeface="ＭＳ Ｐゴシック" charset="-128"/>
                <a:cs typeface="Optima"/>
              </a:rPr>
              <a:t>Note.</a:t>
            </a:r>
            <a:r>
              <a:rPr kumimoji="0" lang="it-IT" sz="1600" b="0" i="0" u="none" strike="noStrike" kern="0" cap="none" spc="0" normalizeH="0" baseline="0" noProof="0">
                <a:ln>
                  <a:noFill/>
                </a:ln>
                <a:effectLst/>
                <a:uLnTx/>
                <a:uFillTx/>
                <a:latin typeface="Optima"/>
                <a:ea typeface="ＭＳ Ｐゴシック" charset="-128"/>
                <a:cs typeface="Optima"/>
              </a:rPr>
              <a:t> In the 0/1 (symmetric)</a:t>
            </a:r>
            <a:r>
              <a:rPr kumimoji="0" lang="it-IT" sz="1600" b="0" i="0" u="none" strike="noStrike" kern="0" cap="none" spc="0" normalizeH="0" noProof="0">
                <a:ln>
                  <a:noFill/>
                </a:ln>
                <a:effectLst/>
                <a:uLnTx/>
                <a:uFillTx/>
                <a:latin typeface="Optima"/>
                <a:ea typeface="ＭＳ Ｐゴシック" charset="-128"/>
                <a:cs typeface="Optima"/>
              </a:rPr>
              <a:t> </a:t>
            </a:r>
            <a:r>
              <a:rPr kumimoji="0" lang="it-IT" sz="1600" b="0" i="0" u="none" strike="noStrike" kern="0" cap="none" spc="0" normalizeH="0" baseline="0" noProof="0">
                <a:ln>
                  <a:noFill/>
                </a:ln>
                <a:effectLst/>
                <a:uLnTx/>
                <a:uFillTx/>
                <a:latin typeface="Optima"/>
                <a:ea typeface="ＭＳ Ｐゴシック" charset="-128"/>
                <a:cs typeface="Optima"/>
              </a:rPr>
              <a:t>case,</a:t>
            </a:r>
            <a:r>
              <a:rPr kumimoji="0" lang="it-IT" sz="1600" b="0" i="0" u="none" strike="noStrike" kern="0" cap="none" spc="0" normalizeH="0" noProof="0">
                <a:ln>
                  <a:noFill/>
                </a:ln>
                <a:effectLst/>
                <a:uLnTx/>
                <a:uFillTx/>
                <a:latin typeface="Optima"/>
                <a:ea typeface="ＭＳ Ｐゴシック" charset="-128"/>
                <a:cs typeface="Optima"/>
              </a:rPr>
              <a:t> ESS’s are in one-to-one correspondence to (strictly) </a:t>
            </a:r>
            <a:r>
              <a:rPr kumimoji="0" lang="it-IT" sz="1600" b="1" i="0" u="none" strike="noStrike" kern="0" cap="none" spc="0" normalizeH="0" noProof="0">
                <a:ln>
                  <a:noFill/>
                </a:ln>
                <a:effectLst/>
                <a:uLnTx/>
                <a:uFillTx/>
                <a:latin typeface="Optima"/>
                <a:ea typeface="ＭＳ Ｐゴシック" charset="-128"/>
                <a:cs typeface="Optima"/>
              </a:rPr>
              <a:t>maximal cliques </a:t>
            </a:r>
            <a:r>
              <a:rPr kumimoji="0" lang="it-IT" sz="1600" b="0" i="0" u="none" strike="noStrike" kern="0" cap="none" spc="0" normalizeH="0" noProof="0">
                <a:ln>
                  <a:noFill/>
                </a:ln>
                <a:effectLst/>
                <a:uLnTx/>
                <a:uFillTx/>
                <a:latin typeface="Optima"/>
                <a:ea typeface="ＭＳ Ｐゴシック" charset="-128"/>
                <a:cs typeface="Optima"/>
              </a:rPr>
              <a:t>(Motzkin-Straus theorem).</a:t>
            </a:r>
            <a:endParaRPr kumimoji="0" lang="it-IT" sz="1600" b="0" i="0" u="none" strike="noStrike" kern="0" cap="none" spc="0" normalizeH="0" baseline="0" noProof="0">
              <a:ln>
                <a:noFill/>
              </a:ln>
              <a:effectLst/>
              <a:uLnTx/>
              <a:uFillTx/>
              <a:latin typeface="Optima"/>
              <a:ea typeface="ＭＳ Ｐゴシック" charset="-128"/>
              <a:cs typeface="Optima"/>
            </a:endParaRPr>
          </a:p>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charset="-128"/>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Replicator Dynamics</a:t>
            </a:r>
          </a:p>
        </p:txBody>
      </p:sp>
      <p:sp>
        <p:nvSpPr>
          <p:cNvPr id="7" name="CasellaDiTesto 6"/>
          <p:cNvSpPr txBox="1"/>
          <p:nvPr/>
        </p:nvSpPr>
        <p:spPr>
          <a:xfrm>
            <a:off x="1447800" y="1371600"/>
            <a:ext cx="7162800" cy="1421928"/>
          </a:xfrm>
          <a:prstGeom prst="rect">
            <a:avLst/>
          </a:prstGeom>
          <a:noFill/>
        </p:spPr>
        <p:txBody>
          <a:bodyPr wrap="square" rtlCol="0">
            <a:spAutoFit/>
          </a:bodyPr>
          <a:lstStyle/>
          <a:p>
            <a:pPr algn="just"/>
            <a:r>
              <a:rPr lang="it-IT" sz="1600" i="0">
                <a:latin typeface="Optima"/>
                <a:cs typeface="Optima"/>
              </a:rPr>
              <a:t>Let </a:t>
            </a:r>
            <a:r>
              <a:rPr lang="it-IT" sz="1600">
                <a:latin typeface="Optima"/>
                <a:cs typeface="Optima"/>
              </a:rPr>
              <a:t>x</a:t>
            </a:r>
            <a:r>
              <a:rPr lang="it-IT" sz="1600" baseline="-25000">
                <a:latin typeface="Optima"/>
                <a:cs typeface="Optima"/>
              </a:rPr>
              <a:t>i</a:t>
            </a:r>
            <a:r>
              <a:rPr lang="it-IT" sz="1600" i="0">
                <a:latin typeface="Optima"/>
                <a:cs typeface="Optima"/>
              </a:rPr>
              <a:t>(</a:t>
            </a:r>
            <a:r>
              <a:rPr lang="it-IT" sz="1600">
                <a:latin typeface="Optima"/>
                <a:cs typeface="Optima"/>
              </a:rPr>
              <a:t>t</a:t>
            </a:r>
            <a:r>
              <a:rPr lang="it-IT" sz="1600" i="0">
                <a:latin typeface="Optima"/>
                <a:cs typeface="Optima"/>
              </a:rPr>
              <a:t>) the population share playing pure strategy </a:t>
            </a:r>
            <a:r>
              <a:rPr lang="it-IT" sz="1600">
                <a:latin typeface="Optima"/>
                <a:cs typeface="Optima"/>
              </a:rPr>
              <a:t>i</a:t>
            </a:r>
            <a:r>
              <a:rPr lang="it-IT" sz="1600" i="0">
                <a:latin typeface="Optima"/>
                <a:cs typeface="Optima"/>
              </a:rPr>
              <a:t> at </a:t>
            </a:r>
            <a:r>
              <a:rPr lang="it-IT" sz="1600">
                <a:latin typeface="Optima"/>
                <a:cs typeface="Optima"/>
              </a:rPr>
              <a:t>time</a:t>
            </a:r>
            <a:r>
              <a:rPr lang="it-IT" sz="1600" i="0">
                <a:latin typeface="Optima"/>
                <a:cs typeface="Optima"/>
              </a:rPr>
              <a:t> </a:t>
            </a:r>
            <a:r>
              <a:rPr lang="it-IT" sz="1600">
                <a:latin typeface="Optima"/>
                <a:cs typeface="Optima"/>
              </a:rPr>
              <a:t>t</a:t>
            </a:r>
            <a:r>
              <a:rPr lang="it-IT" sz="1600" i="0">
                <a:latin typeface="Optima"/>
                <a:cs typeface="Optima"/>
              </a:rPr>
              <a:t>.</a:t>
            </a:r>
            <a:r>
              <a:rPr lang="it-IT" sz="1600">
                <a:latin typeface="Optima"/>
                <a:cs typeface="Optima"/>
              </a:rPr>
              <a:t> </a:t>
            </a:r>
            <a:r>
              <a:rPr lang="it-IT" sz="1600" i="0">
                <a:latin typeface="Optima"/>
                <a:cs typeface="Optima"/>
              </a:rPr>
              <a:t>The </a:t>
            </a:r>
            <a:r>
              <a:rPr lang="it-IT" sz="1600" b="1" i="0">
                <a:latin typeface="Optima"/>
                <a:cs typeface="Optima"/>
              </a:rPr>
              <a:t>state </a:t>
            </a:r>
            <a:r>
              <a:rPr lang="it-IT" sz="1600" i="0">
                <a:latin typeface="Optima"/>
                <a:cs typeface="Optima"/>
              </a:rPr>
              <a:t>of the population at time </a:t>
            </a:r>
            <a:r>
              <a:rPr lang="it-IT" sz="1600">
                <a:latin typeface="Optima"/>
                <a:cs typeface="Optima"/>
              </a:rPr>
              <a:t>t</a:t>
            </a:r>
            <a:r>
              <a:rPr lang="it-IT" sz="1600" i="0">
                <a:latin typeface="Optima"/>
                <a:cs typeface="Optima"/>
              </a:rPr>
              <a:t> is: </a:t>
            </a:r>
            <a:r>
              <a:rPr lang="it-IT" sz="1600">
                <a:latin typeface="Optima"/>
                <a:cs typeface="Optima"/>
              </a:rPr>
              <a:t>x</a:t>
            </a:r>
            <a:r>
              <a:rPr lang="it-IT" sz="1600" i="0">
                <a:latin typeface="Optima"/>
                <a:cs typeface="Optima"/>
              </a:rPr>
              <a:t>(</a:t>
            </a:r>
            <a:r>
              <a:rPr lang="it-IT" sz="1600">
                <a:latin typeface="Optima"/>
                <a:cs typeface="Optima"/>
              </a:rPr>
              <a:t>t</a:t>
            </a:r>
            <a:r>
              <a:rPr lang="it-IT" sz="1600" i="0">
                <a:latin typeface="Optima"/>
                <a:cs typeface="Optima"/>
              </a:rPr>
              <a:t>)= (</a:t>
            </a:r>
            <a:r>
              <a:rPr lang="it-IT" sz="1600">
                <a:latin typeface="Optima"/>
                <a:cs typeface="Optima"/>
              </a:rPr>
              <a:t>x</a:t>
            </a:r>
            <a:r>
              <a:rPr lang="it-IT" sz="1600" baseline="-25000">
                <a:latin typeface="Optima"/>
                <a:cs typeface="Optima"/>
              </a:rPr>
              <a:t>1</a:t>
            </a:r>
            <a:r>
              <a:rPr lang="it-IT" sz="1600" i="0">
                <a:latin typeface="Optima"/>
                <a:cs typeface="Optima"/>
              </a:rPr>
              <a:t>(</a:t>
            </a:r>
            <a:r>
              <a:rPr lang="it-IT" sz="1600">
                <a:latin typeface="Optima"/>
                <a:cs typeface="Optima"/>
              </a:rPr>
              <a:t>t</a:t>
            </a:r>
            <a:r>
              <a:rPr lang="it-IT" sz="1600" i="0">
                <a:latin typeface="Optima"/>
                <a:cs typeface="Optima"/>
              </a:rPr>
              <a:t>),…,</a:t>
            </a:r>
            <a:r>
              <a:rPr lang="it-IT" sz="1600">
                <a:latin typeface="Optima"/>
                <a:cs typeface="Optima"/>
              </a:rPr>
              <a:t>x</a:t>
            </a:r>
            <a:r>
              <a:rPr lang="it-IT" sz="1600" baseline="-25000">
                <a:latin typeface="Optima"/>
                <a:cs typeface="Optima"/>
              </a:rPr>
              <a:t>n</a:t>
            </a:r>
            <a:r>
              <a:rPr lang="it-IT" sz="1600" i="0">
                <a:latin typeface="Optima"/>
                <a:cs typeface="Optima"/>
              </a:rPr>
              <a:t>(</a:t>
            </a:r>
            <a:r>
              <a:rPr lang="it-IT" sz="1600">
                <a:latin typeface="Optima"/>
                <a:cs typeface="Optima"/>
              </a:rPr>
              <a:t>t</a:t>
            </a:r>
            <a:r>
              <a:rPr lang="it-IT" sz="1600" i="0">
                <a:latin typeface="Optima"/>
                <a:cs typeface="Optima"/>
              </a:rPr>
              <a:t>))</a:t>
            </a:r>
            <a:r>
              <a:rPr lang="it-IT" sz="1400" i="0">
                <a:latin typeface="Optima"/>
                <a:cs typeface="Optima"/>
              </a:rPr>
              <a:t>∈</a:t>
            </a:r>
            <a:r>
              <a:rPr lang="it-IT" sz="1600" i="0">
                <a:latin typeface="Optima"/>
                <a:cs typeface="Optima"/>
              </a:rPr>
              <a:t>∆.</a:t>
            </a:r>
          </a:p>
          <a:p>
            <a:pPr algn="just"/>
            <a:endParaRPr lang="it-IT" sz="1600" i="0">
              <a:latin typeface="Optima"/>
              <a:cs typeface="Optima"/>
            </a:endParaRPr>
          </a:p>
          <a:p>
            <a:pPr algn="just"/>
            <a:r>
              <a:rPr lang="it-IT" sz="1600" i="0">
                <a:latin typeface="Optima"/>
                <a:cs typeface="Optima"/>
              </a:rPr>
              <a:t>Replicator dynamics (Taylor and Jonker, 1978) are motivated by Darwin’s principle of natural selection:</a:t>
            </a:r>
          </a:p>
        </p:txBody>
      </p:sp>
      <p:graphicFrame>
        <p:nvGraphicFramePr>
          <p:cNvPr id="10" name="Oggetto 9"/>
          <p:cNvGraphicFramePr>
            <a:graphicFrameLocks noChangeAspect="1"/>
          </p:cNvGraphicFramePr>
          <p:nvPr/>
        </p:nvGraphicFramePr>
        <p:xfrm>
          <a:off x="2438401" y="2895601"/>
          <a:ext cx="5273675" cy="582440"/>
        </p:xfrm>
        <a:graphic>
          <a:graphicData uri="http://schemas.openxmlformats.org/presentationml/2006/ole">
            <mc:AlternateContent xmlns:mc="http://schemas.openxmlformats.org/markup-compatibility/2006">
              <mc:Choice xmlns:v="urn:schemas-microsoft-com:vml" Requires="v">
                <p:oleObj spid="_x0000_s186532" name="Equation" r:id="rId3" imgW="3683000" imgH="406400" progId="Equation.3">
                  <p:embed/>
                </p:oleObj>
              </mc:Choice>
              <mc:Fallback>
                <p:oleObj name="Equation" r:id="rId3" imgW="3683000" imgH="406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2895601"/>
                        <a:ext cx="5273675" cy="58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ggetto 11"/>
          <p:cNvGraphicFramePr>
            <a:graphicFrameLocks noChangeAspect="1"/>
          </p:cNvGraphicFramePr>
          <p:nvPr/>
        </p:nvGraphicFramePr>
        <p:xfrm>
          <a:off x="3617913" y="4179888"/>
          <a:ext cx="2401887" cy="434609"/>
        </p:xfrm>
        <a:graphic>
          <a:graphicData uri="http://schemas.openxmlformats.org/presentationml/2006/ole">
            <mc:AlternateContent xmlns:mc="http://schemas.openxmlformats.org/markup-compatibility/2006">
              <mc:Choice xmlns:v="urn:schemas-microsoft-com:vml" Requires="v">
                <p:oleObj spid="_x0000_s186533" name="Equation" r:id="rId5" imgW="1333500" imgH="241300" progId="Equation.3">
                  <p:embed/>
                </p:oleObj>
              </mc:Choice>
              <mc:Fallback>
                <p:oleObj name="Equation" r:id="rId5" imgW="13335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913" y="4179888"/>
                        <a:ext cx="2401887" cy="434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asellaDiTesto 16"/>
          <p:cNvSpPr txBox="1"/>
          <p:nvPr/>
        </p:nvSpPr>
        <p:spPr>
          <a:xfrm>
            <a:off x="1447801" y="3623846"/>
            <a:ext cx="1351961" cy="338554"/>
          </a:xfrm>
          <a:prstGeom prst="rect">
            <a:avLst/>
          </a:prstGeom>
          <a:noFill/>
        </p:spPr>
        <p:txBody>
          <a:bodyPr wrap="none" rtlCol="0">
            <a:spAutoFit/>
          </a:bodyPr>
          <a:lstStyle/>
          <a:p>
            <a:r>
              <a:rPr lang="it-IT" sz="1600" i="0">
                <a:latin typeface="Optima"/>
                <a:cs typeface="Optima"/>
              </a:rPr>
              <a:t>which yields:</a:t>
            </a:r>
          </a:p>
        </p:txBody>
      </p:sp>
      <p:sp>
        <p:nvSpPr>
          <p:cNvPr id="8" name="CasellaDiTesto 4"/>
          <p:cNvSpPr txBox="1">
            <a:spLocks noChangeArrowheads="1"/>
          </p:cNvSpPr>
          <p:nvPr/>
        </p:nvSpPr>
        <p:spPr bwMode="auto">
          <a:xfrm>
            <a:off x="1371600" y="5024437"/>
            <a:ext cx="7315200" cy="1452563"/>
          </a:xfrm>
          <a:prstGeom prst="rect">
            <a:avLst/>
          </a:prstGeom>
          <a:noFill/>
          <a:ln w="9525">
            <a:noFill/>
            <a:miter lim="800000"/>
            <a:headEnd/>
            <a:tailEnd/>
          </a:ln>
        </p:spPr>
        <p:txBody>
          <a:bodyPr>
            <a:prstTxWarp prst="textNoShape">
              <a:avLst/>
            </a:prstTxWarp>
            <a:spAutoFit/>
          </a:bodyPr>
          <a:lstStyle/>
          <a:p>
            <a:pPr algn="just"/>
            <a:r>
              <a:rPr lang="it-IT" sz="1700" b="1" i="0">
                <a:latin typeface="Optima" charset="0"/>
                <a:ea typeface="Optima" charset="0"/>
                <a:cs typeface="Optima" charset="0"/>
              </a:rPr>
              <a:t>Theorem (Nachbar, 1990; Taylor and Jonker, 1978).</a:t>
            </a:r>
            <a:r>
              <a:rPr lang="it-IT" sz="1700" i="0">
                <a:latin typeface="Optima" charset="0"/>
                <a:ea typeface="Optima" charset="0"/>
                <a:cs typeface="Optima" charset="0"/>
              </a:rPr>
              <a:t> A point </a:t>
            </a:r>
            <a:r>
              <a:rPr lang="it-IT" sz="1700">
                <a:latin typeface="Optima" charset="0"/>
                <a:ea typeface="Optima" charset="0"/>
                <a:cs typeface="Optima" charset="0"/>
              </a:rPr>
              <a:t>x</a:t>
            </a:r>
            <a:r>
              <a:rPr lang="it-IT" sz="1400" i="0">
                <a:latin typeface="Optima" charset="0"/>
                <a:ea typeface="Optima" charset="0"/>
                <a:cs typeface="Optima" charset="0"/>
              </a:rPr>
              <a:t>∈</a:t>
            </a:r>
            <a:r>
              <a:rPr lang="it-IT" sz="1700" i="0">
                <a:latin typeface="Optima" charset="0"/>
                <a:ea typeface="Optima" charset="0"/>
                <a:cs typeface="Optima" charset="0"/>
              </a:rPr>
              <a:t>∆ is a Nash equilibrium if and only if </a:t>
            </a:r>
            <a:r>
              <a:rPr lang="it-IT" sz="1700">
                <a:latin typeface="Optima" charset="0"/>
                <a:ea typeface="Optima" charset="0"/>
                <a:cs typeface="Optima" charset="0"/>
              </a:rPr>
              <a:t>x</a:t>
            </a:r>
            <a:r>
              <a:rPr lang="it-IT" sz="1700" i="0">
                <a:latin typeface="Optima" charset="0"/>
                <a:ea typeface="Optima" charset="0"/>
                <a:cs typeface="Optima" charset="0"/>
              </a:rPr>
              <a:t> is the limit point of a replicator dynamics trajectory starting from the interior of ∆.</a:t>
            </a:r>
          </a:p>
          <a:p>
            <a:pPr algn="just"/>
            <a:r>
              <a:rPr lang="it-IT" sz="1700" i="0">
                <a:latin typeface="Optima" charset="0"/>
                <a:ea typeface="Optima" charset="0"/>
                <a:cs typeface="Optima" charset="0"/>
              </a:rPr>
              <a:t>Furthermore, if </a:t>
            </a:r>
            <a:r>
              <a:rPr lang="it-IT" sz="1700">
                <a:latin typeface="Optima" charset="0"/>
                <a:ea typeface="Optima" charset="0"/>
                <a:cs typeface="Optima" charset="0"/>
              </a:rPr>
              <a:t>x</a:t>
            </a:r>
            <a:r>
              <a:rPr lang="it-IT" sz="1400" i="0">
                <a:latin typeface="Optima" charset="0"/>
                <a:ea typeface="Optima" charset="0"/>
                <a:cs typeface="Optima" charset="0"/>
              </a:rPr>
              <a:t>∈</a:t>
            </a:r>
            <a:r>
              <a:rPr lang="it-IT" sz="1700">
                <a:latin typeface="Optima" charset="0"/>
                <a:ea typeface="Optima" charset="0"/>
                <a:cs typeface="Optima" charset="0"/>
              </a:rPr>
              <a:t>∆</a:t>
            </a:r>
            <a:r>
              <a:rPr lang="it-IT" sz="1700" i="0">
                <a:latin typeface="Optima" charset="0"/>
                <a:ea typeface="Optima" charset="0"/>
                <a:cs typeface="Optima" charset="0"/>
              </a:rPr>
              <a:t> is an ESS, then it is an asymptotically stable equilibrium point for the replicator dynamics.</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Doubly Symmetric Games</a:t>
            </a:r>
          </a:p>
        </p:txBody>
      </p:sp>
      <p:sp>
        <p:nvSpPr>
          <p:cNvPr id="70659" name="CasellaDiTesto 6"/>
          <p:cNvSpPr txBox="1">
            <a:spLocks noChangeArrowheads="1"/>
          </p:cNvSpPr>
          <p:nvPr/>
        </p:nvSpPr>
        <p:spPr bwMode="auto">
          <a:xfrm>
            <a:off x="1524000" y="1447800"/>
            <a:ext cx="7010400" cy="615950"/>
          </a:xfrm>
          <a:prstGeom prst="rect">
            <a:avLst/>
          </a:prstGeom>
          <a:noFill/>
          <a:ln w="9525">
            <a:noFill/>
            <a:miter lim="800000"/>
            <a:headEnd/>
            <a:tailEnd/>
          </a:ln>
        </p:spPr>
        <p:txBody>
          <a:bodyPr>
            <a:prstTxWarp prst="textNoShape">
              <a:avLst/>
            </a:prstTxWarp>
            <a:spAutoFit/>
          </a:bodyPr>
          <a:lstStyle/>
          <a:p>
            <a:pPr algn="just"/>
            <a:r>
              <a:rPr lang="it-IT" sz="1700" i="0">
                <a:latin typeface="Optima" charset="0"/>
                <a:ea typeface="Optima" charset="0"/>
                <a:cs typeface="Optima" charset="0"/>
              </a:rPr>
              <a:t>In a doubly symmetric (or partnership) game, the payoff matrix </a:t>
            </a:r>
            <a:r>
              <a:rPr lang="it-IT" sz="1700">
                <a:latin typeface="Optima" charset="0"/>
                <a:ea typeface="Optima" charset="0"/>
                <a:cs typeface="Optima" charset="0"/>
              </a:rPr>
              <a:t>A</a:t>
            </a:r>
            <a:r>
              <a:rPr lang="it-IT" sz="1700" i="0">
                <a:latin typeface="Optima" charset="0"/>
                <a:ea typeface="Optima" charset="0"/>
                <a:cs typeface="Optima" charset="0"/>
              </a:rPr>
              <a:t> is symmetric (</a:t>
            </a:r>
            <a:r>
              <a:rPr lang="it-IT" sz="1700">
                <a:latin typeface="Optima" charset="0"/>
                <a:ea typeface="Optima" charset="0"/>
                <a:cs typeface="Optima" charset="0"/>
              </a:rPr>
              <a:t>A </a:t>
            </a:r>
            <a:r>
              <a:rPr lang="it-IT" sz="1700" i="0">
                <a:latin typeface="Optima" charset="0"/>
                <a:ea typeface="Optima" charset="0"/>
                <a:cs typeface="Optima" charset="0"/>
              </a:rPr>
              <a:t>= </a:t>
            </a:r>
            <a:r>
              <a:rPr lang="it-IT" sz="1700">
                <a:latin typeface="Optima" charset="0"/>
                <a:ea typeface="Optima" charset="0"/>
                <a:cs typeface="Optima" charset="0"/>
              </a:rPr>
              <a:t>A</a:t>
            </a:r>
            <a:r>
              <a:rPr lang="it-IT" sz="1700" i="0" baseline="30000">
                <a:latin typeface="Optima" charset="0"/>
                <a:ea typeface="Optima" charset="0"/>
                <a:cs typeface="Optima" charset="0"/>
              </a:rPr>
              <a:t>T</a:t>
            </a:r>
            <a:r>
              <a:rPr lang="it-IT" sz="1700" i="0">
                <a:latin typeface="Optima" charset="0"/>
                <a:ea typeface="Optima" charset="0"/>
                <a:cs typeface="Optima" charset="0"/>
              </a:rPr>
              <a:t>).</a:t>
            </a:r>
          </a:p>
        </p:txBody>
      </p:sp>
      <p:sp>
        <p:nvSpPr>
          <p:cNvPr id="70660" name="CasellaDiTesto 4"/>
          <p:cNvSpPr txBox="1">
            <a:spLocks noChangeArrowheads="1"/>
          </p:cNvSpPr>
          <p:nvPr/>
        </p:nvSpPr>
        <p:spPr bwMode="auto">
          <a:xfrm>
            <a:off x="1524000" y="2438400"/>
            <a:ext cx="7010400" cy="1452563"/>
          </a:xfrm>
          <a:prstGeom prst="rect">
            <a:avLst/>
          </a:prstGeom>
          <a:noFill/>
          <a:ln w="9525">
            <a:noFill/>
            <a:miter lim="800000"/>
            <a:headEnd/>
            <a:tailEnd/>
          </a:ln>
        </p:spPr>
        <p:txBody>
          <a:bodyPr>
            <a:prstTxWarp prst="textNoShape">
              <a:avLst/>
            </a:prstTxWarp>
            <a:spAutoFit/>
          </a:bodyPr>
          <a:lstStyle/>
          <a:p>
            <a:pPr algn="just"/>
            <a:r>
              <a:rPr lang="it-IT" sz="1700" b="1" i="0">
                <a:latin typeface="Optima" charset="0"/>
                <a:ea typeface="Optima" charset="0"/>
                <a:cs typeface="Optima" charset="0"/>
              </a:rPr>
              <a:t>Fundamental Theorem of Natural Selection (Losert and Akin, 1983). </a:t>
            </a:r>
          </a:p>
          <a:p>
            <a:pPr algn="just"/>
            <a:r>
              <a:rPr lang="it-IT" sz="1700" i="0">
                <a:latin typeface="Optima" charset="0"/>
                <a:ea typeface="Optima" charset="0"/>
                <a:cs typeface="Optima" charset="0"/>
              </a:rPr>
              <a:t>For any doubly symmetric game, the average population payoff ƒ(</a:t>
            </a:r>
            <a:r>
              <a:rPr lang="it-IT" sz="1700">
                <a:latin typeface="Optima" charset="0"/>
                <a:ea typeface="Optima" charset="0"/>
                <a:cs typeface="Optima" charset="0"/>
              </a:rPr>
              <a:t>x</a:t>
            </a:r>
            <a:r>
              <a:rPr lang="it-IT" sz="1700" i="0">
                <a:latin typeface="Optima" charset="0"/>
                <a:ea typeface="Optima" charset="0"/>
                <a:cs typeface="Optima" charset="0"/>
              </a:rPr>
              <a:t>) = </a:t>
            </a:r>
            <a:r>
              <a:rPr lang="it-IT" sz="1700">
                <a:latin typeface="Optima" charset="0"/>
                <a:ea typeface="Optima" charset="0"/>
                <a:cs typeface="Optima" charset="0"/>
              </a:rPr>
              <a:t>x</a:t>
            </a:r>
            <a:r>
              <a:rPr lang="it-IT" sz="1700" i="0" baseline="30000">
                <a:latin typeface="Optima" charset="0"/>
                <a:ea typeface="Optima" charset="0"/>
                <a:cs typeface="Optima" charset="0"/>
              </a:rPr>
              <a:t>T</a:t>
            </a:r>
            <a:r>
              <a:rPr lang="it-IT" sz="1700">
                <a:latin typeface="Optima" charset="0"/>
                <a:ea typeface="Optima" charset="0"/>
                <a:cs typeface="Optima" charset="0"/>
              </a:rPr>
              <a:t>Ax</a:t>
            </a:r>
            <a:r>
              <a:rPr lang="it-IT" sz="1700" i="0">
                <a:latin typeface="Optima" charset="0"/>
                <a:ea typeface="Optima" charset="0"/>
                <a:cs typeface="Optima" charset="0"/>
              </a:rPr>
              <a:t> is strictly increasing along any non-constant trajectory of replicator dynamics, namely, </a:t>
            </a:r>
            <a:r>
              <a:rPr lang="it-IT" sz="1700">
                <a:latin typeface="Optima" charset="0"/>
                <a:ea typeface="Optima" charset="0"/>
                <a:cs typeface="Optima" charset="0"/>
              </a:rPr>
              <a:t>d</a:t>
            </a:r>
            <a:r>
              <a:rPr lang="it-IT" sz="1700" i="0">
                <a:latin typeface="Optima" charset="0"/>
                <a:ea typeface="Optima" charset="0"/>
                <a:cs typeface="Optima" charset="0"/>
              </a:rPr>
              <a:t>/</a:t>
            </a:r>
            <a:r>
              <a:rPr lang="it-IT" sz="1700">
                <a:latin typeface="Optima" charset="0"/>
                <a:ea typeface="Optima" charset="0"/>
                <a:cs typeface="Optima" charset="0"/>
              </a:rPr>
              <a:t>dt</a:t>
            </a:r>
            <a:r>
              <a:rPr lang="it-IT" sz="1700" i="0">
                <a:latin typeface="Optima" charset="0"/>
                <a:ea typeface="Optima" charset="0"/>
                <a:cs typeface="Optima" charset="0"/>
              </a:rPr>
              <a:t>ƒ(</a:t>
            </a:r>
            <a:r>
              <a:rPr lang="it-IT" sz="1700">
                <a:latin typeface="Optima" charset="0"/>
                <a:ea typeface="Optima" charset="0"/>
                <a:cs typeface="Optima" charset="0"/>
              </a:rPr>
              <a:t>x</a:t>
            </a:r>
            <a:r>
              <a:rPr lang="it-IT" sz="1700" i="0">
                <a:latin typeface="Optima" charset="0"/>
                <a:ea typeface="Optima" charset="0"/>
                <a:cs typeface="Optima" charset="0"/>
              </a:rPr>
              <a:t>(</a:t>
            </a:r>
            <a:r>
              <a:rPr lang="it-IT" sz="1700">
                <a:latin typeface="Optima" charset="0"/>
                <a:ea typeface="Optima" charset="0"/>
                <a:cs typeface="Optima" charset="0"/>
              </a:rPr>
              <a:t>t</a:t>
            </a:r>
            <a:r>
              <a:rPr lang="it-IT" sz="1700" i="0">
                <a:latin typeface="Optima" charset="0"/>
                <a:ea typeface="Optima" charset="0"/>
                <a:cs typeface="Optima" charset="0"/>
              </a:rPr>
              <a:t>)) ≥ 0 for all </a:t>
            </a:r>
            <a:r>
              <a:rPr lang="it-IT" sz="1700">
                <a:latin typeface="Optima" charset="0"/>
                <a:ea typeface="Optima" charset="0"/>
                <a:cs typeface="Optima" charset="0"/>
              </a:rPr>
              <a:t>t</a:t>
            </a:r>
            <a:r>
              <a:rPr lang="it-IT" sz="1700" i="0">
                <a:latin typeface="Optima" charset="0"/>
                <a:ea typeface="Optima" charset="0"/>
                <a:cs typeface="Optima" charset="0"/>
              </a:rPr>
              <a:t> ≥ 0, with equality if and only if </a:t>
            </a:r>
            <a:r>
              <a:rPr lang="it-IT" sz="1700">
                <a:latin typeface="Optima" charset="0"/>
                <a:ea typeface="Optima" charset="0"/>
                <a:cs typeface="Optima" charset="0"/>
              </a:rPr>
              <a:t>x(t)</a:t>
            </a:r>
            <a:r>
              <a:rPr lang="it-IT" sz="1700" i="0">
                <a:latin typeface="Optima" charset="0"/>
                <a:ea typeface="Optima" charset="0"/>
                <a:cs typeface="Optima" charset="0"/>
              </a:rPr>
              <a:t> is a stationary point.</a:t>
            </a:r>
          </a:p>
        </p:txBody>
      </p:sp>
      <p:sp>
        <p:nvSpPr>
          <p:cNvPr id="6" name="CasellaDiTesto 5"/>
          <p:cNvSpPr txBox="1"/>
          <p:nvPr/>
        </p:nvSpPr>
        <p:spPr>
          <a:xfrm>
            <a:off x="1524000" y="4191000"/>
            <a:ext cx="7010400" cy="2439988"/>
          </a:xfrm>
          <a:prstGeom prst="rect">
            <a:avLst/>
          </a:prstGeom>
          <a:noFill/>
        </p:spPr>
        <p:txBody>
          <a:bodyPr>
            <a:spAutoFit/>
          </a:bodyPr>
          <a:lstStyle/>
          <a:p>
            <a:pPr algn="l">
              <a:spcAft>
                <a:spcPts val="600"/>
              </a:spcAft>
              <a:defRPr/>
            </a:pPr>
            <a:r>
              <a:rPr lang="it-IT" sz="1700" b="1" i="0">
                <a:latin typeface="Optima"/>
                <a:cs typeface="Optima"/>
              </a:rPr>
              <a:t>Characterization of  ESS’s (Hofbauer and Sigmund, 1988)</a:t>
            </a:r>
          </a:p>
          <a:p>
            <a:pPr algn="l">
              <a:spcAft>
                <a:spcPts val="600"/>
              </a:spcAft>
              <a:defRPr/>
            </a:pPr>
            <a:r>
              <a:rPr lang="it-IT" sz="1700" i="0">
                <a:latin typeface="Optima"/>
                <a:cs typeface="Optima"/>
              </a:rPr>
              <a:t>For any doubly simmetric game with payoff matrix </a:t>
            </a:r>
            <a:r>
              <a:rPr lang="it-IT" sz="1700">
                <a:latin typeface="Optima"/>
                <a:cs typeface="Optima"/>
              </a:rPr>
              <a:t>A</a:t>
            </a:r>
            <a:r>
              <a:rPr lang="it-IT" sz="1700" i="0">
                <a:latin typeface="Optima"/>
                <a:cs typeface="Optima"/>
              </a:rPr>
              <a:t>, the following statements are equivalent:</a:t>
            </a:r>
          </a:p>
          <a:p>
            <a:pPr marL="342900" indent="-342900" algn="l">
              <a:spcAft>
                <a:spcPts val="600"/>
              </a:spcAft>
              <a:buClrTx/>
              <a:buFont typeface="+mj-lt"/>
              <a:buAutoNum type="alphaLcParenR"/>
              <a:defRPr/>
            </a:pPr>
            <a:r>
              <a:rPr lang="it-IT" sz="1700">
                <a:latin typeface="Optima"/>
                <a:cs typeface="Optima"/>
              </a:rPr>
              <a:t>x</a:t>
            </a:r>
            <a:r>
              <a:rPr lang="it-IT" sz="1700" i="0">
                <a:latin typeface="Optima"/>
                <a:cs typeface="Optima"/>
              </a:rPr>
              <a:t> ∈ ∆</a:t>
            </a:r>
            <a:r>
              <a:rPr lang="it-IT" sz="1700" baseline="30000">
                <a:latin typeface="Optima"/>
                <a:cs typeface="Optima"/>
              </a:rPr>
              <a:t>ESS</a:t>
            </a:r>
            <a:endParaRPr lang="it-IT" sz="1700" i="0">
              <a:latin typeface="Optima"/>
              <a:cs typeface="Optima"/>
            </a:endParaRPr>
          </a:p>
          <a:p>
            <a:pPr marL="342900" indent="-342900" algn="l">
              <a:spcAft>
                <a:spcPts val="600"/>
              </a:spcAft>
              <a:buClrTx/>
              <a:buFont typeface="+mj-lt"/>
              <a:buAutoNum type="alphaLcParenR"/>
              <a:defRPr/>
            </a:pPr>
            <a:r>
              <a:rPr lang="it-IT" sz="1700">
                <a:latin typeface="Optima"/>
                <a:cs typeface="Optima"/>
              </a:rPr>
              <a:t>x</a:t>
            </a:r>
            <a:r>
              <a:rPr lang="it-IT" sz="1700" i="0">
                <a:latin typeface="Optima"/>
                <a:cs typeface="Optima"/>
              </a:rPr>
              <a:t> ∈ ∆ is a strict local maximizer of ƒ(</a:t>
            </a:r>
            <a:r>
              <a:rPr lang="it-IT" sz="1700">
                <a:latin typeface="Optima"/>
                <a:cs typeface="Optima"/>
              </a:rPr>
              <a:t>x</a:t>
            </a:r>
            <a:r>
              <a:rPr lang="it-IT" sz="1700" i="0">
                <a:latin typeface="Optima"/>
                <a:cs typeface="Optima"/>
              </a:rPr>
              <a:t>) = </a:t>
            </a:r>
            <a:r>
              <a:rPr lang="it-IT" sz="1700">
                <a:latin typeface="Optima"/>
                <a:cs typeface="Optima"/>
              </a:rPr>
              <a:t>x</a:t>
            </a:r>
            <a:r>
              <a:rPr lang="it-IT" sz="1700" i="0" baseline="30000">
                <a:latin typeface="Optima"/>
                <a:cs typeface="Optima"/>
              </a:rPr>
              <a:t>T</a:t>
            </a:r>
            <a:r>
              <a:rPr lang="it-IT" sz="1700">
                <a:latin typeface="Optima"/>
                <a:cs typeface="Optima"/>
              </a:rPr>
              <a:t>Ax</a:t>
            </a:r>
            <a:r>
              <a:rPr lang="it-IT" sz="1700" i="0">
                <a:latin typeface="Optima"/>
                <a:cs typeface="Optima"/>
              </a:rPr>
              <a:t> over the standard simplex ∆</a:t>
            </a:r>
          </a:p>
          <a:p>
            <a:pPr marL="342900" indent="-342900" algn="l">
              <a:spcAft>
                <a:spcPts val="600"/>
              </a:spcAft>
              <a:buClrTx/>
              <a:buFont typeface="+mj-lt"/>
              <a:buAutoNum type="alphaLcParenR"/>
              <a:defRPr/>
            </a:pPr>
            <a:r>
              <a:rPr lang="it-IT" sz="1700">
                <a:latin typeface="Optima"/>
                <a:cs typeface="Optima"/>
              </a:rPr>
              <a:t>x</a:t>
            </a:r>
            <a:r>
              <a:rPr lang="it-IT" sz="1700" i="0">
                <a:latin typeface="Optima"/>
                <a:cs typeface="Optima"/>
              </a:rPr>
              <a:t> ∈ ∆ is asymptotically stable in the replicator dynamics</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Discrete-time Replicator Dynamics</a:t>
            </a:r>
          </a:p>
        </p:txBody>
      </p:sp>
      <p:graphicFrame>
        <p:nvGraphicFramePr>
          <p:cNvPr id="71682" name="Object 2"/>
          <p:cNvGraphicFramePr>
            <a:graphicFrameLocks noChangeAspect="1"/>
          </p:cNvGraphicFramePr>
          <p:nvPr/>
        </p:nvGraphicFramePr>
        <p:xfrm>
          <a:off x="3581400" y="2246313"/>
          <a:ext cx="2514600" cy="649287"/>
        </p:xfrm>
        <a:graphic>
          <a:graphicData uri="http://schemas.openxmlformats.org/presentationml/2006/ole">
            <mc:AlternateContent xmlns:mc="http://schemas.openxmlformats.org/markup-compatibility/2006">
              <mc:Choice xmlns:v="urn:schemas-microsoft-com:vml" Requires="v">
                <p:oleObj spid="_x0000_s160852" name="Equation" r:id="rId3" imgW="1625600" imgH="419100" progId="Equation.3">
                  <p:embed/>
                </p:oleObj>
              </mc:Choice>
              <mc:Fallback>
                <p:oleObj name="Equation" r:id="rId3" imgW="1625600" imgH="4191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6313"/>
                        <a:ext cx="2514600"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uppo 9"/>
          <p:cNvGrpSpPr>
            <a:grpSpLocks/>
          </p:cNvGrpSpPr>
          <p:nvPr/>
        </p:nvGrpSpPr>
        <p:grpSpPr bwMode="auto">
          <a:xfrm>
            <a:off x="2971800" y="3962400"/>
            <a:ext cx="4038600" cy="2743200"/>
            <a:chOff x="2867683" y="3897868"/>
            <a:chExt cx="4104275" cy="2807732"/>
          </a:xfrm>
        </p:grpSpPr>
        <p:pic>
          <p:nvPicPr>
            <p:cNvPr id="71687" name="Picture 3"/>
            <p:cNvPicPr>
              <a:picLocks noChangeAspect="1" noChangeArrowheads="1"/>
            </p:cNvPicPr>
            <p:nvPr/>
          </p:nvPicPr>
          <p:blipFill>
            <a:blip r:embed="rId5"/>
            <a:srcRect/>
            <a:stretch>
              <a:fillRect/>
            </a:stretch>
          </p:blipFill>
          <p:spPr bwMode="auto">
            <a:xfrm>
              <a:off x="2867683" y="4267200"/>
              <a:ext cx="4104275" cy="2438400"/>
            </a:xfrm>
            <a:prstGeom prst="rect">
              <a:avLst/>
            </a:prstGeom>
            <a:noFill/>
            <a:ln w="9525">
              <a:noFill/>
              <a:miter lim="800000"/>
              <a:headEnd/>
              <a:tailEnd/>
            </a:ln>
          </p:spPr>
        </p:pic>
        <p:sp>
          <p:nvSpPr>
            <p:cNvPr id="71688" name="CasellaDiTesto 6"/>
            <p:cNvSpPr txBox="1">
              <a:spLocks noChangeArrowheads="1"/>
            </p:cNvSpPr>
            <p:nvPr/>
          </p:nvSpPr>
          <p:spPr bwMode="auto">
            <a:xfrm>
              <a:off x="3535691" y="3897868"/>
              <a:ext cx="2712709" cy="378020"/>
            </a:xfrm>
            <a:prstGeom prst="rect">
              <a:avLst/>
            </a:prstGeom>
            <a:noFill/>
            <a:ln w="9525">
              <a:noFill/>
              <a:miter lim="800000"/>
              <a:headEnd/>
              <a:tailEnd/>
            </a:ln>
          </p:spPr>
          <p:txBody>
            <a:bodyPr>
              <a:prstTxWarp prst="textNoShape">
                <a:avLst/>
              </a:prstTxWarp>
              <a:spAutoFit/>
            </a:bodyPr>
            <a:lstStyle/>
            <a:p>
              <a:pPr algn="l"/>
              <a:r>
                <a:rPr lang="it-IT" sz="1800" i="0">
                  <a:latin typeface="Optima" charset="0"/>
                  <a:ea typeface="Optima" charset="0"/>
                  <a:cs typeface="Optima" charset="0"/>
                </a:rPr>
                <a:t>MATLAB implementation</a:t>
              </a:r>
            </a:p>
          </p:txBody>
        </p:sp>
      </p:grpSp>
      <p:sp>
        <p:nvSpPr>
          <p:cNvPr id="71685" name="CasellaDiTesto 7"/>
          <p:cNvSpPr txBox="1">
            <a:spLocks noChangeArrowheads="1"/>
          </p:cNvSpPr>
          <p:nvPr/>
        </p:nvSpPr>
        <p:spPr bwMode="auto">
          <a:xfrm>
            <a:off x="1524000" y="1447800"/>
            <a:ext cx="7010400" cy="615950"/>
          </a:xfrm>
          <a:prstGeom prst="rect">
            <a:avLst/>
          </a:prstGeom>
          <a:noFill/>
          <a:ln w="9525">
            <a:noFill/>
            <a:miter lim="800000"/>
            <a:headEnd/>
            <a:tailEnd/>
          </a:ln>
        </p:spPr>
        <p:txBody>
          <a:bodyPr>
            <a:prstTxWarp prst="textNoShape">
              <a:avLst/>
            </a:prstTxWarp>
            <a:spAutoFit/>
          </a:bodyPr>
          <a:lstStyle/>
          <a:p>
            <a:pPr algn="just"/>
            <a:r>
              <a:rPr lang="it-IT" sz="1700" i="0">
                <a:latin typeface="Optima" charset="0"/>
                <a:ea typeface="Optima" charset="0"/>
                <a:cs typeface="Optima" charset="0"/>
              </a:rPr>
              <a:t>A well-known discretization of replicator dynamics, which assumes non-overlapping generations, is the following (assuming a non-negative </a:t>
            </a:r>
            <a:r>
              <a:rPr lang="it-IT" sz="1700">
                <a:latin typeface="Optima" charset="0"/>
                <a:ea typeface="Optima" charset="0"/>
                <a:cs typeface="Optima" charset="0"/>
              </a:rPr>
              <a:t>A</a:t>
            </a:r>
            <a:r>
              <a:rPr lang="it-IT" sz="1700" i="0">
                <a:latin typeface="Optima" charset="0"/>
                <a:ea typeface="Optima" charset="0"/>
                <a:cs typeface="Optima" charset="0"/>
              </a:rPr>
              <a:t>):</a:t>
            </a:r>
          </a:p>
        </p:txBody>
      </p:sp>
      <p:sp>
        <p:nvSpPr>
          <p:cNvPr id="71686" name="CasellaDiTesto 8"/>
          <p:cNvSpPr txBox="1">
            <a:spLocks noChangeArrowheads="1"/>
          </p:cNvSpPr>
          <p:nvPr/>
        </p:nvSpPr>
        <p:spPr bwMode="auto">
          <a:xfrm>
            <a:off x="1524000" y="3090863"/>
            <a:ext cx="6858000" cy="614362"/>
          </a:xfrm>
          <a:prstGeom prst="rect">
            <a:avLst/>
          </a:prstGeom>
          <a:noFill/>
          <a:ln w="9525">
            <a:noFill/>
            <a:miter lim="800000"/>
            <a:headEnd/>
            <a:tailEnd/>
          </a:ln>
        </p:spPr>
        <p:txBody>
          <a:bodyPr>
            <a:prstTxWarp prst="textNoShape">
              <a:avLst/>
            </a:prstTxWarp>
            <a:spAutoFit/>
          </a:bodyPr>
          <a:lstStyle/>
          <a:p>
            <a:pPr algn="just"/>
            <a:r>
              <a:rPr lang="it-IT" sz="1700" i="0">
                <a:latin typeface="Optima" charset="0"/>
                <a:ea typeface="Optima" charset="0"/>
                <a:cs typeface="Optima" charset="0"/>
              </a:rPr>
              <a:t>which inherits most of the dynamical properties of its continuous-time counterpart (</a:t>
            </a:r>
            <a:r>
              <a:rPr lang="it-IT" sz="1700">
                <a:latin typeface="Optima" charset="0"/>
                <a:ea typeface="Optima" charset="0"/>
                <a:cs typeface="Optima" charset="0"/>
              </a:rPr>
              <a:t>e.g</a:t>
            </a:r>
            <a:r>
              <a:rPr lang="it-IT" sz="1700" i="0">
                <a:latin typeface="Optima" charset="0"/>
                <a:ea typeface="Optima" charset="0"/>
                <a:cs typeface="Optima" charset="0"/>
              </a:rPr>
              <a:t>., the fundamental theorem of natural selection).</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467544" y="6302809"/>
            <a:ext cx="7632848" cy="246221"/>
          </a:xfrm>
          <a:prstGeom prst="rect">
            <a:avLst/>
          </a:prstGeom>
        </p:spPr>
        <p:txBody>
          <a:bodyPr wrap="square">
            <a:spAutoFit/>
          </a:bodyPr>
          <a:lstStyle/>
          <a:p>
            <a:pPr algn="l" defTabSz="457200" fontAlgn="auto">
              <a:spcBef>
                <a:spcPts val="0"/>
              </a:spcBef>
              <a:spcAft>
                <a:spcPts val="0"/>
              </a:spcAft>
              <a:buClrTx/>
              <a:buFontTx/>
              <a:buNone/>
            </a:pPr>
            <a:r>
              <a:rPr lang="en-US" sz="1000" i="0" dirty="0" smtClean="0">
                <a:solidFill>
                  <a:prstClr val="black"/>
                </a:solidFill>
                <a:latin typeface="Candara"/>
              </a:rPr>
              <a:t> </a:t>
            </a:r>
            <a:endParaRPr lang="it-IT" sz="1000" i="0" dirty="0">
              <a:solidFill>
                <a:prstClr val="black"/>
              </a:solidFill>
              <a:latin typeface="Candara"/>
            </a:endParaRPr>
          </a:p>
        </p:txBody>
      </p:sp>
      <p:grpSp>
        <p:nvGrpSpPr>
          <p:cNvPr id="2" name="Group 5"/>
          <p:cNvGrpSpPr/>
          <p:nvPr/>
        </p:nvGrpSpPr>
        <p:grpSpPr>
          <a:xfrm>
            <a:off x="5026539" y="1537392"/>
            <a:ext cx="3526911" cy="450866"/>
            <a:chOff x="759855" y="4437112"/>
            <a:chExt cx="6692465" cy="85553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55" y="4437112"/>
              <a:ext cx="855538" cy="855538"/>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4444" y="4577338"/>
              <a:ext cx="1831897" cy="575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6281" y="4568750"/>
              <a:ext cx="1729856" cy="596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6137" y="4568750"/>
              <a:ext cx="1656183" cy="60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 10"/>
          <p:cNvGrpSpPr/>
          <p:nvPr/>
        </p:nvGrpSpPr>
        <p:grpSpPr>
          <a:xfrm>
            <a:off x="503238" y="1508165"/>
            <a:ext cx="3456384" cy="511412"/>
            <a:chOff x="975879" y="5167935"/>
            <a:chExt cx="6692465" cy="990228"/>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879" y="5167935"/>
              <a:ext cx="1001742" cy="990228"/>
            </a:xfrm>
            <a:prstGeom prst="rect">
              <a:avLst/>
            </a:prstGeom>
          </p:spPr>
        </p:pic>
        <p:pic>
          <p:nvPicPr>
            <p:cNvPr id="1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0468" y="5386282"/>
              <a:ext cx="1831897" cy="63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82306" y="5386282"/>
              <a:ext cx="1729856" cy="63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29674" y="5386282"/>
              <a:ext cx="1638670" cy="63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1"/>
          <p:cNvGrpSpPr/>
          <p:nvPr/>
        </p:nvGrpSpPr>
        <p:grpSpPr>
          <a:xfrm>
            <a:off x="4499992" y="2882499"/>
            <a:ext cx="4310666" cy="3330209"/>
            <a:chOff x="4617182" y="2564904"/>
            <a:chExt cx="4310666" cy="3330209"/>
          </a:xfrm>
        </p:grpSpPr>
        <p:pic>
          <p:nvPicPr>
            <p:cNvPr id="3075" name="Picture 3" descr="C:\Users\svascon\Dropbox\PhD\Seminari\20131215_Pavis_PhD_Course\repdyn_apple222.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617182" y="2564904"/>
              <a:ext cx="4310666" cy="31636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l="16647" t="12069" r="21539"/>
            <a:stretch/>
          </p:blipFill>
          <p:spPr>
            <a:xfrm>
              <a:off x="7865139" y="5400878"/>
              <a:ext cx="386195" cy="47164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19652" y="5395698"/>
              <a:ext cx="429261" cy="456828"/>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72200" y="5405072"/>
              <a:ext cx="460649" cy="471836"/>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61813" y="5395698"/>
              <a:ext cx="505222" cy="499415"/>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87238" y="5405072"/>
              <a:ext cx="380243" cy="447454"/>
            </a:xfrm>
            <a:prstGeom prst="rect">
              <a:avLst/>
            </a:prstGeom>
          </p:spPr>
        </p:pic>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4794" y="5422650"/>
              <a:ext cx="391590" cy="391590"/>
            </a:xfrm>
            <a:prstGeom prst="rect">
              <a:avLst/>
            </a:prstGeom>
          </p:spPr>
        </p:pic>
      </p:grpSp>
      <p:grpSp>
        <p:nvGrpSpPr>
          <p:cNvPr id="11" name="Group 2"/>
          <p:cNvGrpSpPr/>
          <p:nvPr/>
        </p:nvGrpSpPr>
        <p:grpSpPr>
          <a:xfrm>
            <a:off x="665788" y="3284984"/>
            <a:ext cx="3258140" cy="2502352"/>
            <a:chOff x="278330" y="3706146"/>
            <a:chExt cx="3258140" cy="2502352"/>
          </a:xfrm>
        </p:grpSpPr>
        <p:pic>
          <p:nvPicPr>
            <p:cNvPr id="3074" name="Picture 2" descr="C:\Users\svascon\Dropbox\PhD\Seminari\20131215_Pavis_PhD_Course\New Folder\symmat_test2.png"/>
            <p:cNvPicPr>
              <a:picLocks noChangeAspect="1" noChangeArrowheads="1"/>
            </p:cNvPicPr>
            <p:nvPr/>
          </p:nvPicPr>
          <p:blipFill rotWithShape="1">
            <a:blip r:embed="rId18">
              <a:extLst>
                <a:ext uri="{28A0092B-C50C-407E-A947-70E740481C1C}">
                  <a14:useLocalDpi xmlns:a14="http://schemas.microsoft.com/office/drawing/2010/main" val="0"/>
                </a:ext>
              </a:extLst>
            </a:blip>
            <a:srcRect b="4057"/>
            <a:stretch/>
          </p:blipFill>
          <p:spPr bwMode="auto">
            <a:xfrm>
              <a:off x="321182" y="3904498"/>
              <a:ext cx="3215288" cy="2304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058" y="4084129"/>
              <a:ext cx="289469" cy="289469"/>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058" y="4379540"/>
              <a:ext cx="276861" cy="294641"/>
            </a:xfrm>
            <a:prstGeom prst="rect">
              <a:avLst/>
            </a:prstGeom>
          </p:spPr>
        </p:pic>
        <p:pic>
          <p:nvPicPr>
            <p:cNvPr id="28" name="Picture 2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5058" y="4732201"/>
              <a:ext cx="286477" cy="293434"/>
            </a:xfrm>
            <a:prstGeom prst="rect">
              <a:avLst/>
            </a:prstGeom>
          </p:spPr>
        </p:pic>
        <p:pic>
          <p:nvPicPr>
            <p:cNvPr id="29" name="Picture 2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78330" y="5047936"/>
              <a:ext cx="364996" cy="360801"/>
            </a:xfrm>
            <a:prstGeom prst="rect">
              <a:avLst/>
            </a:prstGeom>
          </p:spPr>
        </p:pic>
        <p:pic>
          <p:nvPicPr>
            <p:cNvPr id="30" name="Picture 2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43253" y="5457539"/>
              <a:ext cx="238951" cy="221652"/>
            </a:xfrm>
            <a:prstGeom prst="rect">
              <a:avLst/>
            </a:prstGeom>
          </p:spPr>
        </p:pic>
        <p:pic>
          <p:nvPicPr>
            <p:cNvPr id="31" name="Picture 30"/>
            <p:cNvPicPr>
              <a:picLocks noChangeAspect="1"/>
            </p:cNvPicPr>
            <p:nvPr/>
          </p:nvPicPr>
          <p:blipFill rotWithShape="1">
            <a:blip r:embed="rId24" cstate="print">
              <a:extLst>
                <a:ext uri="{28A0092B-C50C-407E-A947-70E740481C1C}">
                  <a14:useLocalDpi xmlns:a14="http://schemas.microsoft.com/office/drawing/2010/main" val="0"/>
                </a:ext>
              </a:extLst>
            </a:blip>
            <a:srcRect l="16647" t="12069" r="21539"/>
            <a:stretch/>
          </p:blipFill>
          <p:spPr>
            <a:xfrm>
              <a:off x="325803" y="5704351"/>
              <a:ext cx="279901" cy="341835"/>
            </a:xfrm>
            <a:prstGeom prst="rect">
              <a:avLst/>
            </a:prstGeom>
          </p:spPr>
        </p:pic>
        <p:pic>
          <p:nvPicPr>
            <p:cNvPr id="32" name="Picture 3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94095" y="3763680"/>
              <a:ext cx="318416" cy="318416"/>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209396" y="3767268"/>
              <a:ext cx="276861" cy="294641"/>
            </a:xfrm>
            <a:prstGeom prst="rect">
              <a:avLst/>
            </a:prstGeom>
          </p:spPr>
        </p:pic>
        <p:pic>
          <p:nvPicPr>
            <p:cNvPr id="34" name="Picture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41444" y="3750980"/>
              <a:ext cx="286477" cy="293434"/>
            </a:xfrm>
            <a:prstGeom prst="rect">
              <a:avLst/>
            </a:prstGeom>
          </p:spPr>
        </p:pic>
        <p:pic>
          <p:nvPicPr>
            <p:cNvPr id="35" name="Picture 3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046764" y="3706146"/>
              <a:ext cx="364996" cy="360801"/>
            </a:xfrm>
            <a:prstGeom prst="rect">
              <a:avLst/>
            </a:prstGeom>
          </p:spPr>
        </p:pic>
        <p:pic>
          <p:nvPicPr>
            <p:cNvPr id="36" name="Picture 3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05540" y="3805184"/>
              <a:ext cx="238951" cy="221652"/>
            </a:xfrm>
            <a:prstGeom prst="rect">
              <a:avLst/>
            </a:prstGeom>
          </p:spPr>
        </p:pic>
        <p:pic>
          <p:nvPicPr>
            <p:cNvPr id="37" name="Picture 36"/>
            <p:cNvPicPr>
              <a:picLocks noChangeAspect="1"/>
            </p:cNvPicPr>
            <p:nvPr/>
          </p:nvPicPr>
          <p:blipFill rotWithShape="1">
            <a:blip r:embed="rId24" cstate="print">
              <a:extLst>
                <a:ext uri="{28A0092B-C50C-407E-A947-70E740481C1C}">
                  <a14:useLocalDpi xmlns:a14="http://schemas.microsoft.com/office/drawing/2010/main" val="0"/>
                </a:ext>
              </a:extLst>
            </a:blip>
            <a:srcRect l="16647" t="12069" r="21539"/>
            <a:stretch/>
          </p:blipFill>
          <p:spPr>
            <a:xfrm>
              <a:off x="2923947" y="3717032"/>
              <a:ext cx="279901" cy="341835"/>
            </a:xfrm>
            <a:prstGeom prst="rect">
              <a:avLst/>
            </a:prstGeom>
          </p:spPr>
        </p:pic>
      </p:grpSp>
      <p:sp>
        <p:nvSpPr>
          <p:cNvPr id="38"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p>
            <a:pPr defTabSz="457200" fontAlgn="auto">
              <a:spcBef>
                <a:spcPct val="0"/>
              </a:spcBef>
              <a:spcAft>
                <a:spcPts val="0"/>
              </a:spcAft>
              <a:buClrTx/>
              <a:buFontTx/>
              <a:buNone/>
              <a:defRPr/>
            </a:pPr>
            <a:r>
              <a:rPr lang="it-IT" sz="3200" b="1" i="0">
                <a:solidFill>
                  <a:srgbClr val="800000"/>
                </a:solidFill>
                <a:latin typeface="Constantia"/>
                <a:cs typeface="Constantia"/>
              </a:rPr>
              <a:t>A Toy Example</a:t>
            </a:r>
          </a:p>
        </p:txBody>
      </p:sp>
    </p:spTree>
    <p:extLst>
      <p:ext uri="{BB962C8B-B14F-4D97-AF65-F5344CB8AC3E}">
        <p14:creationId xmlns:p14="http://schemas.microsoft.com/office/powerpoint/2010/main" val="1314866721"/>
      </p:ext>
    </p:extLst>
  </p:cSld>
  <p:clrMapOvr>
    <a:masterClrMapping/>
  </p:clrMapOvr>
  <p:transition xmlns:p14="http://schemas.microsoft.com/office/powerpoint/2010/main">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Measuring the Degree of Cluster Membership</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6" name="Rectangle 3"/>
          <p:cNvSpPr txBox="1">
            <a:spLocks noChangeArrowheads="1"/>
          </p:cNvSpPr>
          <p:nvPr/>
        </p:nvSpPr>
        <p:spPr bwMode="auto">
          <a:xfrm>
            <a:off x="1371600" y="1676400"/>
            <a:ext cx="7391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20000"/>
              </a:spcBef>
              <a:spcAft>
                <a:spcPct val="0"/>
              </a:spcAft>
              <a:buClrTx/>
              <a:buSzTx/>
              <a:buFont typeface="Wingdings" charset="2"/>
              <a:buNone/>
              <a:tabLst/>
              <a:defRPr/>
            </a:pPr>
            <a:r>
              <a:rPr kumimoji="0" lang="en-US" sz="1600" i="0" u="none" strike="noStrike" kern="0" cap="none" spc="0" normalizeH="0" baseline="0" noProof="0">
                <a:ln>
                  <a:noFill/>
                </a:ln>
                <a:solidFill>
                  <a:srgbClr val="000000"/>
                </a:solidFill>
                <a:effectLst/>
                <a:uLnTx/>
                <a:uFillTx/>
                <a:latin typeface="Optima"/>
                <a:ea typeface="ＭＳ Ｐゴシック" charset="-128"/>
                <a:cs typeface="Optima"/>
              </a:rPr>
              <a:t>The</a:t>
            </a:r>
            <a:r>
              <a:rPr kumimoji="0" lang="en-US" sz="1600" i="0" u="none" strike="noStrike" kern="0" cap="none" spc="0" normalizeH="0" noProof="0">
                <a:ln>
                  <a:noFill/>
                </a:ln>
                <a:solidFill>
                  <a:srgbClr val="000000"/>
                </a:solidFill>
                <a:effectLst/>
                <a:uLnTx/>
                <a:uFillTx/>
                <a:latin typeface="Optima"/>
                <a:ea typeface="ＭＳ Ｐゴシック" charset="-128"/>
                <a:cs typeface="Optima"/>
              </a:rPr>
              <a:t> components of the converged vector give us a measure of the participation of the corresponding vertices in the cluster, while the value of the objective function provides of the cohesiveness of the cluster.</a:t>
            </a:r>
            <a:endParaRPr kumimoji="0" lang="en-US" sz="1600" i="0" u="none" strike="noStrike" kern="0" cap="none" spc="0" normalizeH="0" baseline="0" noProof="0">
              <a:ln>
                <a:noFill/>
              </a:ln>
              <a:solidFill>
                <a:srgbClr val="000000"/>
              </a:solidFill>
              <a:effectLst/>
              <a:uLnTx/>
              <a:uFillTx/>
              <a:latin typeface="Optima"/>
              <a:ea typeface="ＭＳ Ｐゴシック" charset="-128"/>
              <a:cs typeface="Optima"/>
            </a:endParaRPr>
          </a:p>
        </p:txBody>
      </p:sp>
      <p:pic>
        <p:nvPicPr>
          <p:cNvPr id="9" name="Picture 4"/>
          <p:cNvPicPr>
            <a:picLocks noChangeAspect="1" noChangeArrowheads="1"/>
          </p:cNvPicPr>
          <p:nvPr/>
        </p:nvPicPr>
        <p:blipFill>
          <a:blip r:embed="rId2"/>
          <a:srcRect/>
          <a:stretch>
            <a:fillRect/>
          </a:stretch>
        </p:blipFill>
        <p:spPr bwMode="auto">
          <a:xfrm>
            <a:off x="2853154" y="2667000"/>
            <a:ext cx="4262023" cy="1981200"/>
          </a:xfrm>
          <a:prstGeom prst="rect">
            <a:avLst/>
          </a:prstGeom>
          <a:noFill/>
          <a:ln w="9525">
            <a:noFill/>
            <a:miter lim="800000"/>
            <a:headEnd/>
            <a:tailEnd/>
          </a:ln>
        </p:spPr>
      </p:pic>
      <p:pic>
        <p:nvPicPr>
          <p:cNvPr id="10" name="Picture 5"/>
          <p:cNvPicPr>
            <a:picLocks noChangeAspect="1" noChangeArrowheads="1"/>
          </p:cNvPicPr>
          <p:nvPr/>
        </p:nvPicPr>
        <p:blipFill>
          <a:blip r:embed="rId3"/>
          <a:srcRect/>
          <a:stretch>
            <a:fillRect/>
          </a:stretch>
        </p:blipFill>
        <p:spPr bwMode="auto">
          <a:xfrm>
            <a:off x="2664336" y="4800600"/>
            <a:ext cx="4955664" cy="1905000"/>
          </a:xfrm>
          <a:prstGeom prst="rect">
            <a:avLst/>
          </a:prstGeom>
          <a:no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Application to Image Segmentation</a:t>
            </a:r>
          </a:p>
        </p:txBody>
      </p:sp>
      <p:sp>
        <p:nvSpPr>
          <p:cNvPr id="6" name="Rectangle 3"/>
          <p:cNvSpPr txBox="1">
            <a:spLocks noChangeArrowheads="1"/>
          </p:cNvSpPr>
          <p:nvPr/>
        </p:nvSpPr>
        <p:spPr bwMode="auto">
          <a:xfrm>
            <a:off x="1371600" y="1524000"/>
            <a:ext cx="7391400" cy="2057400"/>
          </a:xfrm>
          <a:prstGeom prst="rect">
            <a:avLst/>
          </a:prstGeom>
          <a:noFill/>
          <a:ln w="9525">
            <a:noFill/>
            <a:miter lim="800000"/>
            <a:headEnd/>
            <a:tailEnd/>
          </a:ln>
        </p:spPr>
        <p:txBody>
          <a:bodyPr>
            <a:prstTxWarp prst="textNoShape">
              <a:avLst/>
            </a:prstTxWarp>
          </a:bodyPr>
          <a:lstStyle/>
          <a:p>
            <a:pPr algn="just">
              <a:buClr>
                <a:srgbClr val="CCCCFF"/>
              </a:buClr>
              <a:defRPr/>
            </a:pPr>
            <a:r>
              <a:rPr lang="it-IT" sz="1700" i="0">
                <a:solidFill>
                  <a:srgbClr val="000000"/>
                </a:solidFill>
                <a:latin typeface="Optima"/>
                <a:cs typeface="Optima"/>
              </a:rPr>
              <a:t>An image is represented as an edge-weighted undirected graph, where vertices correspond to individual pixels and edge-weights reflect the “similarity” between pairs of vertices.</a:t>
            </a:r>
          </a:p>
          <a:p>
            <a:pPr algn="just">
              <a:buClr>
                <a:srgbClr val="CCCCFF"/>
              </a:buClr>
              <a:defRPr/>
            </a:pPr>
            <a:endParaRPr lang="it-IT" sz="1700" i="0" kern="0">
              <a:solidFill>
                <a:srgbClr val="000000"/>
              </a:solidFill>
              <a:latin typeface="Optima"/>
              <a:ea typeface="ＭＳ Ｐゴシック" charset="-128"/>
              <a:cs typeface="Optima"/>
            </a:endParaRPr>
          </a:p>
          <a:p>
            <a:pPr algn="just">
              <a:buClr>
                <a:srgbClr val="CCCCFF"/>
              </a:buClr>
              <a:defRPr/>
            </a:pPr>
            <a:r>
              <a:rPr lang="it-IT" sz="1700" i="0" kern="0">
                <a:solidFill>
                  <a:srgbClr val="000000"/>
                </a:solidFill>
                <a:latin typeface="Optima"/>
                <a:ea typeface="ＭＳ Ｐゴシック" charset="-128"/>
                <a:cs typeface="Optima"/>
              </a:rPr>
              <a:t>For the sake of comparison, in the experiments we used the same similarities used in Shi and Malik’s normalized-cut paper (PAMI 2000).</a:t>
            </a:r>
          </a:p>
          <a:p>
            <a:pPr algn="just">
              <a:buClr>
                <a:srgbClr val="CCCCFF"/>
              </a:buClr>
              <a:defRPr/>
            </a:pPr>
            <a:endParaRPr lang="it-IT" sz="1700" i="0" kern="0">
              <a:solidFill>
                <a:srgbClr val="000000"/>
              </a:solidFill>
              <a:latin typeface="Optima"/>
              <a:ea typeface="ＭＳ Ｐゴシック" charset="-128"/>
              <a:cs typeface="Optima"/>
            </a:endParaRPr>
          </a:p>
          <a:p>
            <a:pPr algn="just">
              <a:buClr>
                <a:srgbClr val="CCCCFF"/>
              </a:buClr>
              <a:defRPr/>
            </a:pPr>
            <a:r>
              <a:rPr lang="it-IT" sz="1700" i="0" kern="0">
                <a:solidFill>
                  <a:srgbClr val="000000"/>
                </a:solidFill>
                <a:latin typeface="Optima"/>
                <a:ea typeface="ＭＳ Ｐゴシック" charset="-128"/>
                <a:cs typeface="Optima"/>
              </a:rPr>
              <a:t>To find a hard partition, the following </a:t>
            </a:r>
            <a:r>
              <a:rPr lang="it-IT" sz="1700" kern="0">
                <a:solidFill>
                  <a:srgbClr val="000000"/>
                </a:solidFill>
                <a:latin typeface="Optima"/>
                <a:ea typeface="ＭＳ Ｐゴシック" charset="-128"/>
                <a:cs typeface="Optima"/>
              </a:rPr>
              <a:t>peel-off</a:t>
            </a:r>
            <a:r>
              <a:rPr lang="it-IT" sz="1700" i="0" kern="0">
                <a:solidFill>
                  <a:srgbClr val="000000"/>
                </a:solidFill>
                <a:latin typeface="Optima"/>
                <a:ea typeface="ＭＳ Ｐゴシック" charset="-128"/>
                <a:cs typeface="Optima"/>
              </a:rPr>
              <a:t> strategy was used:</a:t>
            </a:r>
            <a:endParaRPr lang="en-US" sz="1700" i="0" kern="0">
              <a:solidFill>
                <a:srgbClr val="000000"/>
              </a:solidFill>
              <a:latin typeface="Optima"/>
              <a:ea typeface="ＭＳ Ｐゴシック" charset="-128"/>
              <a:cs typeface="Optima"/>
            </a:endParaRPr>
          </a:p>
        </p:txBody>
      </p:sp>
      <p:sp>
        <p:nvSpPr>
          <p:cNvPr id="73732" name="Rectangle 6"/>
          <p:cNvSpPr>
            <a:spLocks noChangeArrowheads="1"/>
          </p:cNvSpPr>
          <p:nvPr/>
        </p:nvSpPr>
        <p:spPr bwMode="auto">
          <a:xfrm>
            <a:off x="2667000" y="4117975"/>
            <a:ext cx="5140325" cy="1520825"/>
          </a:xfrm>
          <a:prstGeom prst="rect">
            <a:avLst/>
          </a:prstGeom>
          <a:noFill/>
          <a:ln w="9525">
            <a:noFill/>
            <a:miter lim="800000"/>
            <a:headEnd/>
            <a:tailEnd/>
          </a:ln>
        </p:spPr>
        <p:txBody>
          <a:bodyPr>
            <a:prstTxWarp prst="textNoShape">
              <a:avLst/>
            </a:prstTxWarp>
            <a:spAutoFit/>
          </a:bodyPr>
          <a:lstStyle/>
          <a:p>
            <a:pPr algn="l">
              <a:buClr>
                <a:srgbClr val="CCCCFF"/>
              </a:buClr>
            </a:pPr>
            <a:r>
              <a:rPr lang="it-IT" sz="1600" i="0">
                <a:solidFill>
                  <a:srgbClr val="000000"/>
                </a:solidFill>
                <a:latin typeface="Courier New" charset="0"/>
              </a:rPr>
              <a:t>Partition_into_dominant_sets(</a:t>
            </a:r>
            <a:r>
              <a:rPr lang="it-IT" sz="1600">
                <a:solidFill>
                  <a:srgbClr val="000000"/>
                </a:solidFill>
                <a:latin typeface="Courier New" charset="0"/>
              </a:rPr>
              <a:t>G</a:t>
            </a:r>
            <a:r>
              <a:rPr lang="it-IT" sz="1600" i="0">
                <a:solidFill>
                  <a:srgbClr val="000000"/>
                </a:solidFill>
                <a:latin typeface="Courier New" charset="0"/>
              </a:rPr>
              <a:t>)</a:t>
            </a:r>
          </a:p>
          <a:p>
            <a:pPr algn="l">
              <a:buClr>
                <a:srgbClr val="CCCCFF"/>
              </a:buClr>
            </a:pPr>
            <a:r>
              <a:rPr lang="it-IT" sz="1600" i="0">
                <a:solidFill>
                  <a:srgbClr val="000000"/>
                </a:solidFill>
                <a:latin typeface="Courier New" charset="0"/>
              </a:rPr>
              <a:t>Repeat</a:t>
            </a:r>
          </a:p>
          <a:p>
            <a:pPr algn="l">
              <a:buClr>
                <a:srgbClr val="CCCCFF"/>
              </a:buClr>
            </a:pPr>
            <a:r>
              <a:rPr lang="it-IT" sz="1600" i="0">
                <a:solidFill>
                  <a:srgbClr val="000000"/>
                </a:solidFill>
                <a:latin typeface="Courier New" charset="0"/>
              </a:rPr>
              <a:t>   find a dominant set</a:t>
            </a:r>
          </a:p>
          <a:p>
            <a:pPr algn="l">
              <a:buClr>
                <a:srgbClr val="CCCCFF"/>
              </a:buClr>
            </a:pPr>
            <a:r>
              <a:rPr lang="it-IT" sz="1600" i="0">
                <a:solidFill>
                  <a:srgbClr val="000000"/>
                </a:solidFill>
                <a:latin typeface="Courier New" charset="0"/>
              </a:rPr>
              <a:t>   remove it from graph</a:t>
            </a:r>
          </a:p>
          <a:p>
            <a:pPr algn="l">
              <a:buClr>
                <a:srgbClr val="CCCCFF"/>
              </a:buClr>
            </a:pPr>
            <a:r>
              <a:rPr lang="it-IT" sz="1600" i="0">
                <a:solidFill>
                  <a:srgbClr val="000000"/>
                </a:solidFill>
                <a:latin typeface="Courier New" charset="0"/>
              </a:rPr>
              <a:t>until all vertices have been clustered</a:t>
            </a:r>
          </a:p>
        </p:txBody>
      </p:sp>
      <p:sp>
        <p:nvSpPr>
          <p:cNvPr id="11" name="Rectangle 3"/>
          <p:cNvSpPr txBox="1">
            <a:spLocks noChangeArrowheads="1"/>
          </p:cNvSpPr>
          <p:nvPr/>
        </p:nvSpPr>
        <p:spPr bwMode="auto">
          <a:xfrm>
            <a:off x="1371600" y="5943600"/>
            <a:ext cx="7391400" cy="762000"/>
          </a:xfrm>
          <a:prstGeom prst="rect">
            <a:avLst/>
          </a:prstGeom>
          <a:noFill/>
          <a:ln w="9525">
            <a:noFill/>
            <a:miter lim="800000"/>
            <a:headEnd/>
            <a:tailEnd/>
          </a:ln>
        </p:spPr>
        <p:txBody>
          <a:bodyPr>
            <a:prstTxWarp prst="textNoShape">
              <a:avLst/>
            </a:prstTxWarp>
          </a:bodyPr>
          <a:lstStyle/>
          <a:p>
            <a:pPr algn="just">
              <a:buClr>
                <a:srgbClr val="CCCCFF"/>
              </a:buClr>
              <a:defRPr/>
            </a:pPr>
            <a:r>
              <a:rPr lang="it-IT" sz="1700" i="0" kern="0">
                <a:solidFill>
                  <a:srgbClr val="000000"/>
                </a:solidFill>
                <a:latin typeface="Optima"/>
                <a:ea typeface="ＭＳ Ｐゴシック" charset="-128"/>
                <a:cs typeface="Optima"/>
              </a:rPr>
              <a:t>To find a single dominant set we used replicator dynamics (but see Rota Bulò, Pelillo and Bomze, </a:t>
            </a:r>
            <a:r>
              <a:rPr lang="it-IT" sz="1700" kern="0">
                <a:solidFill>
                  <a:srgbClr val="000000"/>
                </a:solidFill>
                <a:latin typeface="Optima"/>
                <a:ea typeface="ＭＳ Ｐゴシック" charset="-128"/>
                <a:cs typeface="Optima"/>
              </a:rPr>
              <a:t>CVIU 2011</a:t>
            </a:r>
            <a:r>
              <a:rPr lang="it-IT" sz="1700" i="0" kern="0">
                <a:solidFill>
                  <a:srgbClr val="000000"/>
                </a:solidFill>
                <a:latin typeface="Optima"/>
                <a:ea typeface="ＭＳ Ｐゴシック" charset="-128"/>
                <a:cs typeface="Optima"/>
              </a:rPr>
              <a:t>, for faster game dynamics).</a:t>
            </a:r>
            <a:endParaRPr lang="en-US" sz="1700" i="0" kern="0">
              <a:solidFill>
                <a:srgbClr val="000000"/>
              </a:solidFill>
              <a:latin typeface="Optima"/>
              <a:ea typeface="ＭＳ Ｐゴシック" charset="-128"/>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0" cap="none" spc="0" normalizeH="0" baseline="0" noProof="0">
                <a:ln>
                  <a:noFill/>
                </a:ln>
                <a:solidFill>
                  <a:srgbClr val="FF0000"/>
                </a:solidFill>
                <a:effectLst>
                  <a:outerShdw blurRad="38100" dist="38100" dir="2700000" algn="tl">
                    <a:srgbClr val="DDDDDD"/>
                  </a:outerShdw>
                </a:effectLst>
                <a:uLnTx/>
                <a:uFillTx/>
                <a:latin typeface="Optima"/>
                <a:ea typeface="+mj-ea"/>
                <a:cs typeface="Optima"/>
              </a:rPr>
              <a:t>Experimental Setup</a:t>
            </a:r>
            <a:endParaRPr kumimoji="0" lang="it-IT" sz="3000" b="1" i="0" u="none" strike="noStrike" kern="0" cap="none" spc="0" normalizeH="0" baseline="0" noProof="0">
              <a:ln>
                <a:noFill/>
              </a:ln>
              <a:solidFill>
                <a:srgbClr val="FF0000"/>
              </a:solidFill>
              <a:effectLst>
                <a:outerShdw blurRad="38100" dist="38100" dir="2700000" algn="tl">
                  <a:srgbClr val="DDDDDD"/>
                </a:outerShdw>
              </a:effectLst>
              <a:uLnTx/>
              <a:uFillTx/>
              <a:latin typeface="Optima"/>
              <a:ea typeface="+mj-ea"/>
              <a:cs typeface="Optima"/>
            </a:endParaRPr>
          </a:p>
        </p:txBody>
      </p:sp>
      <p:pic>
        <p:nvPicPr>
          <p:cNvPr id="9" name="Picture 3"/>
          <p:cNvPicPr>
            <a:picLocks noChangeAspect="1" noChangeArrowheads="1"/>
          </p:cNvPicPr>
          <p:nvPr/>
        </p:nvPicPr>
        <p:blipFill>
          <a:blip r:embed="rId2"/>
          <a:srcRect/>
          <a:stretch>
            <a:fillRect/>
          </a:stretch>
        </p:blipFill>
        <p:spPr bwMode="auto">
          <a:xfrm>
            <a:off x="1357313" y="1676400"/>
            <a:ext cx="7496175" cy="1695450"/>
          </a:xfrm>
          <a:prstGeom prst="rect">
            <a:avLst/>
          </a:prstGeom>
          <a:noFill/>
          <a:ln w="9525">
            <a:noFill/>
            <a:miter lim="800000"/>
            <a:headEnd/>
            <a:tailEnd/>
          </a:ln>
        </p:spPr>
      </p:pic>
      <p:pic>
        <p:nvPicPr>
          <p:cNvPr id="10" name="Picture 4"/>
          <p:cNvPicPr>
            <a:picLocks noChangeAspect="1" noChangeArrowheads="1"/>
          </p:cNvPicPr>
          <p:nvPr/>
        </p:nvPicPr>
        <p:blipFill>
          <a:blip r:embed="rId3"/>
          <a:srcRect/>
          <a:stretch>
            <a:fillRect/>
          </a:stretch>
        </p:blipFill>
        <p:spPr bwMode="auto">
          <a:xfrm>
            <a:off x="1404938" y="3810000"/>
            <a:ext cx="7400925" cy="514350"/>
          </a:xfrm>
          <a:prstGeom prst="rect">
            <a:avLst/>
          </a:prstGeom>
          <a:noFill/>
          <a:ln w="9525">
            <a:noFill/>
            <a:miter lim="800000"/>
            <a:headEnd/>
            <a:tailEnd/>
          </a:ln>
        </p:spPr>
      </p:pic>
      <p:pic>
        <p:nvPicPr>
          <p:cNvPr id="14" name="Picture 5"/>
          <p:cNvPicPr>
            <a:picLocks noChangeAspect="1" noChangeArrowheads="1"/>
          </p:cNvPicPr>
          <p:nvPr/>
        </p:nvPicPr>
        <p:blipFill>
          <a:blip r:embed="rId4"/>
          <a:srcRect/>
          <a:stretch>
            <a:fillRect/>
          </a:stretch>
        </p:blipFill>
        <p:spPr bwMode="auto">
          <a:xfrm>
            <a:off x="1381125" y="4495800"/>
            <a:ext cx="7448550" cy="685800"/>
          </a:xfrm>
          <a:prstGeom prst="rect">
            <a:avLst/>
          </a:prstGeom>
          <a:noFill/>
          <a:ln w="9525">
            <a:noFill/>
            <a:miter lim="800000"/>
            <a:headEnd/>
            <a:tailEnd/>
          </a:ln>
        </p:spPr>
      </p:pic>
      <p:pic>
        <p:nvPicPr>
          <p:cNvPr id="17" name="Picture 6"/>
          <p:cNvPicPr>
            <a:picLocks noChangeAspect="1" noChangeArrowheads="1"/>
          </p:cNvPicPr>
          <p:nvPr/>
        </p:nvPicPr>
        <p:blipFill>
          <a:blip r:embed="rId5"/>
          <a:srcRect/>
          <a:stretch>
            <a:fillRect/>
          </a:stretch>
        </p:blipFill>
        <p:spPr bwMode="auto">
          <a:xfrm>
            <a:off x="1385888" y="5257800"/>
            <a:ext cx="7439025" cy="971550"/>
          </a:xfrm>
          <a:prstGeom prst="rect">
            <a:avLst/>
          </a:prstGeom>
          <a:no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Intensity Segmentation Results</a:t>
            </a:r>
          </a:p>
        </p:txBody>
      </p:sp>
      <p:pic>
        <p:nvPicPr>
          <p:cNvPr id="8" name="Picture 3"/>
          <p:cNvPicPr>
            <a:picLocks noChangeAspect="1" noChangeArrowheads="1"/>
          </p:cNvPicPr>
          <p:nvPr/>
        </p:nvPicPr>
        <p:blipFill>
          <a:blip r:embed="rId2"/>
          <a:srcRect/>
          <a:stretch>
            <a:fillRect/>
          </a:stretch>
        </p:blipFill>
        <p:spPr bwMode="auto">
          <a:xfrm>
            <a:off x="3379788" y="1676400"/>
            <a:ext cx="3173412" cy="2271713"/>
          </a:xfrm>
          <a:prstGeom prst="rect">
            <a:avLst/>
          </a:prstGeom>
          <a:noFill/>
          <a:ln w="9525">
            <a:noFill/>
            <a:miter lim="800000"/>
            <a:headEnd/>
            <a:tailEnd/>
          </a:ln>
        </p:spPr>
      </p:pic>
      <p:pic>
        <p:nvPicPr>
          <p:cNvPr id="9" name="Picture 4"/>
          <p:cNvPicPr>
            <a:picLocks noChangeAspect="1" noChangeArrowheads="1"/>
          </p:cNvPicPr>
          <p:nvPr/>
        </p:nvPicPr>
        <p:blipFill>
          <a:blip r:embed="rId3"/>
          <a:srcRect/>
          <a:stretch>
            <a:fillRect/>
          </a:stretch>
        </p:blipFill>
        <p:spPr bwMode="auto">
          <a:xfrm>
            <a:off x="1535113" y="4038600"/>
            <a:ext cx="3113087" cy="2284413"/>
          </a:xfrm>
          <a:prstGeom prst="rect">
            <a:avLst/>
          </a:prstGeom>
          <a:noFill/>
          <a:ln w="9525">
            <a:noFill/>
            <a:miter lim="800000"/>
            <a:headEnd/>
            <a:tailEnd/>
          </a:ln>
        </p:spPr>
      </p:pic>
      <p:pic>
        <p:nvPicPr>
          <p:cNvPr id="10" name="Picture 5"/>
          <p:cNvPicPr>
            <a:picLocks noChangeAspect="1" noChangeArrowheads="1"/>
          </p:cNvPicPr>
          <p:nvPr/>
        </p:nvPicPr>
        <p:blipFill>
          <a:blip r:embed="rId4"/>
          <a:srcRect/>
          <a:stretch>
            <a:fillRect/>
          </a:stretch>
        </p:blipFill>
        <p:spPr bwMode="auto">
          <a:xfrm>
            <a:off x="5457825" y="4038600"/>
            <a:ext cx="3076575" cy="2228850"/>
          </a:xfrm>
          <a:prstGeom prst="rect">
            <a:avLst/>
          </a:prstGeom>
          <a:noFill/>
          <a:ln w="9525">
            <a:noFill/>
            <a:miter lim="800000"/>
            <a:headEnd/>
            <a:tailEnd/>
          </a:ln>
        </p:spPr>
      </p:pic>
      <p:sp>
        <p:nvSpPr>
          <p:cNvPr id="12" name="Text Box 6"/>
          <p:cNvSpPr txBox="1">
            <a:spLocks noChangeArrowheads="1"/>
          </p:cNvSpPr>
          <p:nvPr/>
        </p:nvSpPr>
        <p:spPr bwMode="auto">
          <a:xfrm>
            <a:off x="2165350" y="6248400"/>
            <a:ext cx="1644650" cy="366713"/>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Dominant sets</a:t>
            </a:r>
            <a:endParaRPr lang="it-IT" sz="1800" i="0">
              <a:solidFill>
                <a:srgbClr val="3333CC"/>
              </a:solidFill>
              <a:latin typeface="Arial" charset="0"/>
            </a:endParaRPr>
          </a:p>
        </p:txBody>
      </p:sp>
      <p:sp>
        <p:nvSpPr>
          <p:cNvPr id="13" name="Text Box 7"/>
          <p:cNvSpPr txBox="1">
            <a:spLocks noChangeArrowheads="1"/>
          </p:cNvSpPr>
          <p:nvPr/>
        </p:nvSpPr>
        <p:spPr bwMode="auto">
          <a:xfrm>
            <a:off x="6705600" y="6248400"/>
            <a:ext cx="781050" cy="366713"/>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Ncut  </a:t>
            </a:r>
            <a:endParaRPr lang="it-IT" sz="1800" i="0">
              <a:solidFill>
                <a:srgbClr val="3333CC"/>
              </a:solidFill>
              <a:latin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The “Classical” Clustering Problem</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11" name="Rectangle 1027"/>
          <p:cNvSpPr txBox="1">
            <a:spLocks noChangeArrowheads="1"/>
          </p:cNvSpPr>
          <p:nvPr/>
        </p:nvSpPr>
        <p:spPr bwMode="auto">
          <a:xfrm>
            <a:off x="1371600" y="1524000"/>
            <a:ext cx="7467600"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Wingdings" pitchFamily="-108" charset="2"/>
              <a:buNone/>
              <a:tabLst/>
              <a:defRPr/>
            </a:pPr>
            <a:r>
              <a:rPr kumimoji="0" lang="it-IT" sz="1600" b="1" i="0" u="none" strike="noStrike" kern="0" cap="none" spc="0" normalizeH="0" baseline="0" noProof="0">
                <a:ln>
                  <a:noFill/>
                </a:ln>
                <a:solidFill>
                  <a:schemeClr val="tx1"/>
                </a:solidFill>
                <a:effectLst>
                  <a:outerShdw blurRad="38100" dist="38100" dir="2700000" algn="tl">
                    <a:srgbClr val="DDDDDD"/>
                  </a:outerShdw>
                </a:effectLst>
                <a:uLnTx/>
                <a:uFillTx/>
                <a:latin typeface="Optima"/>
                <a:ea typeface="ＭＳ Ｐゴシック" pitchFamily="-108" charset="-128"/>
                <a:cs typeface="Optima"/>
              </a:rPr>
              <a:t>Given:</a:t>
            </a:r>
          </a:p>
          <a:p>
            <a:pPr marL="360000" marR="0" lvl="0" indent="277200" algn="l" defTabSz="914400" rtl="0" eaLnBrk="0" fontAlgn="base" latinLnBrk="0" hangingPunct="0">
              <a:lnSpc>
                <a:spcPct val="100000"/>
              </a:lnSpc>
              <a:spcBef>
                <a:spcPct val="20000"/>
              </a:spcBef>
              <a:spcAft>
                <a:spcPct val="0"/>
              </a:spcAft>
              <a:buClr>
                <a:srgbClr val="800000"/>
              </a:buClr>
              <a:buSzTx/>
              <a:buFont typeface="Wingdings" charset="2"/>
              <a:buChar char="ü"/>
              <a:tabLst/>
              <a:defRPr/>
            </a:pP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a set of </a:t>
            </a:r>
            <a:r>
              <a:rPr kumimoji="0" lang="it-IT" sz="1600" b="0" i="1" u="none" strike="noStrike" kern="0" cap="none" spc="0" normalizeH="0" baseline="0" noProof="0">
                <a:ln>
                  <a:noFill/>
                </a:ln>
                <a:solidFill>
                  <a:schemeClr val="tx1"/>
                </a:solidFill>
                <a:effectLst/>
                <a:uLnTx/>
                <a:uFillTx/>
                <a:latin typeface="Optima"/>
                <a:ea typeface="ＭＳ Ｐゴシック" pitchFamily="-108" charset="-128"/>
                <a:cs typeface="Optima"/>
              </a:rPr>
              <a:t>n</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“objects”</a:t>
            </a:r>
          </a:p>
          <a:p>
            <a:pPr marL="360000" marR="0" lvl="0" indent="277200" algn="l" defTabSz="914400" rtl="0" eaLnBrk="0" fontAlgn="base" latinLnBrk="0" hangingPunct="0">
              <a:lnSpc>
                <a:spcPct val="100000"/>
              </a:lnSpc>
              <a:spcBef>
                <a:spcPct val="20000"/>
              </a:spcBef>
              <a:spcAft>
                <a:spcPct val="0"/>
              </a:spcAft>
              <a:buClr>
                <a:srgbClr val="800000"/>
              </a:buClr>
              <a:buSzTx/>
              <a:buFont typeface="Wingdings" charset="2"/>
              <a:buChar char="ü"/>
              <a:tabLst/>
              <a:defRPr/>
            </a:pP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an </a:t>
            </a:r>
            <a:r>
              <a:rPr kumimoji="0" lang="it-IT" sz="1600" b="0" i="1" u="none" strike="noStrike" kern="0" cap="none" spc="0" normalizeH="0" baseline="0" noProof="0">
                <a:ln>
                  <a:noFill/>
                </a:ln>
                <a:solidFill>
                  <a:schemeClr val="tx1"/>
                </a:solidFill>
                <a:effectLst/>
                <a:uLnTx/>
                <a:uFillTx/>
                <a:latin typeface="Optima"/>
                <a:ea typeface="ＭＳ Ｐゴシック" pitchFamily="-108" charset="-128"/>
                <a:cs typeface="Optima"/>
              </a:rPr>
              <a:t>n </a:t>
            </a:r>
            <a:r>
              <a:rPr kumimoji="0" lang="it-IT" sz="1600" b="0" i="0" u="none" strike="noStrike" kern="0" cap="none" spc="0" normalizeH="0" baseline="0" noProof="0">
                <a:ln>
                  <a:noFill/>
                </a:ln>
                <a:solidFill>
                  <a:schemeClr val="tx1"/>
                </a:solidFill>
                <a:effectLst/>
                <a:uLnTx/>
                <a:uFillTx/>
                <a:latin typeface="Optima"/>
                <a:ea typeface="Arial" pitchFamily="-108" charset="0"/>
                <a:cs typeface="Optima"/>
              </a:rPr>
              <a:t>× </a:t>
            </a:r>
            <a:r>
              <a:rPr kumimoji="0" lang="it-IT" sz="1600" b="0" i="1" u="none" strike="noStrike" kern="0" cap="none" spc="0" normalizeH="0" baseline="0" noProof="0">
                <a:ln>
                  <a:noFill/>
                </a:ln>
                <a:solidFill>
                  <a:schemeClr val="tx1"/>
                </a:solidFill>
                <a:effectLst/>
                <a:uLnTx/>
                <a:uFillTx/>
                <a:latin typeface="Optima"/>
                <a:ea typeface="ＭＳ Ｐゴシック" pitchFamily="-108" charset="-128"/>
                <a:cs typeface="Optima"/>
              </a:rPr>
              <a:t>n</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matrix </a:t>
            </a:r>
            <a:r>
              <a:rPr kumimoji="0" lang="it-IT" sz="1600" b="0" u="none" strike="noStrike" kern="0" cap="none" spc="0" normalizeH="0" baseline="0" noProof="0">
                <a:ln>
                  <a:noFill/>
                </a:ln>
                <a:solidFill>
                  <a:schemeClr val="tx1"/>
                </a:solidFill>
                <a:effectLst/>
                <a:uLnTx/>
                <a:uFillTx/>
                <a:latin typeface="Optima"/>
                <a:ea typeface="ＭＳ Ｐゴシック" pitchFamily="-108" charset="-128"/>
                <a:cs typeface="Optima"/>
              </a:rPr>
              <a:t>A</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of pairwise similarities </a:t>
            </a:r>
          </a:p>
          <a:p>
            <a:pPr marL="0" marR="0" lvl="0" indent="0" algn="l" defTabSz="914400" rtl="0" eaLnBrk="0" fontAlgn="base" latinLnBrk="0" hangingPunct="0">
              <a:lnSpc>
                <a:spcPct val="100000"/>
              </a:lnSpc>
              <a:spcBef>
                <a:spcPct val="20000"/>
              </a:spcBef>
              <a:spcAft>
                <a:spcPct val="0"/>
              </a:spcAft>
              <a:buClrTx/>
              <a:buSzTx/>
              <a:buFont typeface="Wingdings" pitchFamily="-108" charset="2"/>
              <a:buNone/>
              <a:tabLst/>
              <a:defRPr/>
            </a:pPr>
            <a:endPar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pPr marL="0" marR="0" lvl="0" indent="0" algn="just" defTabSz="914400" rtl="0" eaLnBrk="0" fontAlgn="base" latinLnBrk="0" hangingPunct="0">
              <a:lnSpc>
                <a:spcPct val="100000"/>
              </a:lnSpc>
              <a:spcBef>
                <a:spcPct val="20000"/>
              </a:spcBef>
              <a:spcAft>
                <a:spcPct val="0"/>
              </a:spcAft>
              <a:buClrTx/>
              <a:buSzTx/>
              <a:buFont typeface="Wingdings" pitchFamily="-108" charset="2"/>
              <a:buNone/>
              <a:tabLst/>
              <a:defRPr/>
            </a:pPr>
            <a:r>
              <a:rPr kumimoji="0" lang="it-IT" sz="1600" b="1" i="0" u="none" strike="noStrike" kern="0" cap="none" spc="0" normalizeH="0" baseline="0" noProof="0">
                <a:ln>
                  <a:noFill/>
                </a:ln>
                <a:solidFill>
                  <a:schemeClr val="tx1"/>
                </a:solidFill>
                <a:effectLst>
                  <a:outerShdw blurRad="38100" dist="38100" dir="2700000" algn="tl">
                    <a:srgbClr val="DDDDDD"/>
                  </a:outerShdw>
                </a:effectLst>
                <a:uLnTx/>
                <a:uFillTx/>
                <a:latin typeface="Optima"/>
                <a:ea typeface="ＭＳ Ｐゴシック" pitchFamily="-108" charset="-128"/>
                <a:cs typeface="Optima"/>
              </a:rPr>
              <a:t>Goal:</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a:t>
            </a:r>
            <a:r>
              <a:rPr kumimoji="0" lang="it-IT" sz="1600" b="0" i="1" u="sng" strike="noStrike" kern="0" cap="none" spc="0" normalizeH="0" baseline="0" noProof="0">
                <a:ln>
                  <a:noFill/>
                </a:ln>
                <a:solidFill>
                  <a:schemeClr val="tx1"/>
                </a:solidFill>
                <a:effectLst/>
                <a:uLnTx/>
                <a:uFillTx/>
                <a:latin typeface="Optima"/>
                <a:ea typeface="ＭＳ Ｐゴシック" pitchFamily="-108" charset="-128"/>
                <a:cs typeface="Optima"/>
              </a:rPr>
              <a:t>Partition</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the vertices of the </a:t>
            </a:r>
            <a:r>
              <a:rPr kumimoji="0" lang="it-IT" sz="1600" b="0" u="none" strike="noStrike" kern="0" cap="none" spc="0" normalizeH="0" baseline="0" noProof="0">
                <a:ln>
                  <a:noFill/>
                </a:ln>
                <a:solidFill>
                  <a:schemeClr val="tx1"/>
                </a:solidFill>
                <a:effectLst/>
                <a:uLnTx/>
                <a:uFillTx/>
                <a:latin typeface="Optima"/>
                <a:ea typeface="ＭＳ Ｐゴシック" pitchFamily="-108" charset="-128"/>
                <a:cs typeface="Optima"/>
              </a:rPr>
              <a:t>G</a:t>
            </a:r>
            <a:r>
              <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rPr>
              <a:t> into maximally homogeneous groups (i.e., clusters).</a:t>
            </a:r>
          </a:p>
          <a:p>
            <a:pPr marL="0" marR="0" lvl="0" indent="0" algn="l" defTabSz="914400" rtl="0" eaLnBrk="0" fontAlgn="base" latinLnBrk="0" hangingPunct="0">
              <a:lnSpc>
                <a:spcPct val="100000"/>
              </a:lnSpc>
              <a:spcBef>
                <a:spcPct val="20000"/>
              </a:spcBef>
              <a:spcAft>
                <a:spcPct val="0"/>
              </a:spcAft>
              <a:buClrTx/>
              <a:buSzTx/>
              <a:buFont typeface="Wingdings" pitchFamily="-108" charset="2"/>
              <a:buNone/>
              <a:tabLst/>
              <a:defRPr/>
            </a:pPr>
            <a:endParaRPr lang="it-IT" sz="1600" i="0" kern="0">
              <a:latin typeface="Optima"/>
              <a:ea typeface="ＭＳ Ｐゴシック" pitchFamily="-108" charset="-128"/>
              <a:cs typeface="Optima"/>
            </a:endParaRPr>
          </a:p>
          <a:p>
            <a:pPr marL="0" marR="0" lvl="0" indent="0" algn="l" defTabSz="914400" rtl="0" eaLnBrk="0" fontAlgn="base" latinLnBrk="0" hangingPunct="0">
              <a:lnSpc>
                <a:spcPct val="100000"/>
              </a:lnSpc>
              <a:spcBef>
                <a:spcPct val="20000"/>
              </a:spcBef>
              <a:spcAft>
                <a:spcPct val="0"/>
              </a:spcAft>
              <a:buClrTx/>
              <a:buSzTx/>
              <a:buFont typeface="Wingdings" pitchFamily="-108" charset="2"/>
              <a:buNone/>
              <a:tabLst/>
              <a:defRPr/>
            </a:pPr>
            <a:r>
              <a:rPr kumimoji="0" lang="it-IT" sz="1600" b="1" i="0" u="none" strike="noStrike" kern="0" cap="none" spc="0" normalizeH="0" baseline="0" noProof="0">
                <a:ln>
                  <a:noFill/>
                </a:ln>
                <a:solidFill>
                  <a:schemeClr val="tx1"/>
                </a:solidFill>
                <a:effectLst/>
                <a:uLnTx/>
                <a:uFillTx/>
                <a:latin typeface="Optima"/>
                <a:ea typeface="ＭＳ Ｐゴシック" pitchFamily="-108" charset="-128"/>
                <a:cs typeface="Optima"/>
              </a:rPr>
              <a:t>Usual </a:t>
            </a:r>
            <a:r>
              <a:rPr kumimoji="0" lang="it-IT" sz="1600" b="1" i="0" u="none" strike="noStrike" kern="0" cap="none" spc="0" normalizeH="0" noProof="0">
                <a:ln>
                  <a:noFill/>
                </a:ln>
                <a:solidFill>
                  <a:schemeClr val="tx1"/>
                </a:solidFill>
                <a:effectLst/>
                <a:uLnTx/>
                <a:uFillTx/>
                <a:latin typeface="Optima"/>
                <a:ea typeface="ＭＳ Ｐゴシック" pitchFamily="-108" charset="-128"/>
                <a:cs typeface="Optima"/>
              </a:rPr>
              <a:t>assumption:</a:t>
            </a:r>
            <a:r>
              <a:rPr kumimoji="0" lang="it-IT" sz="1600" b="0" i="0" u="none" strike="noStrike" kern="0" cap="none" spc="0" normalizeH="0" noProof="0">
                <a:ln>
                  <a:noFill/>
                </a:ln>
                <a:solidFill>
                  <a:schemeClr val="tx1"/>
                </a:solidFill>
                <a:effectLst/>
                <a:uLnTx/>
                <a:uFillTx/>
                <a:latin typeface="Optima"/>
                <a:ea typeface="ＭＳ Ｐゴシック" pitchFamily="-108" charset="-128"/>
                <a:cs typeface="Optima"/>
              </a:rPr>
              <a:t> </a:t>
            </a:r>
            <a:r>
              <a:rPr kumimoji="0" lang="it-IT" sz="1600" b="0" u="none" strike="noStrike" kern="0" cap="none" spc="0" normalizeH="0" noProof="0">
                <a:ln>
                  <a:noFill/>
                </a:ln>
                <a:solidFill>
                  <a:schemeClr val="tx1"/>
                </a:solidFill>
                <a:effectLst/>
                <a:uLnTx/>
                <a:uFillTx/>
                <a:latin typeface="Optima"/>
                <a:ea typeface="ＭＳ Ｐゴシック" pitchFamily="-108" charset="-128"/>
                <a:cs typeface="Optima"/>
              </a:rPr>
              <a:t>symmetric </a:t>
            </a:r>
            <a:r>
              <a:rPr kumimoji="0" lang="it-IT" sz="1600" b="0" i="0" u="none" strike="noStrike" kern="0" cap="none" spc="0" normalizeH="0" noProof="0">
                <a:ln>
                  <a:noFill/>
                </a:ln>
                <a:solidFill>
                  <a:schemeClr val="tx1"/>
                </a:solidFill>
                <a:effectLst/>
                <a:uLnTx/>
                <a:uFillTx/>
                <a:latin typeface="Optima"/>
                <a:ea typeface="ＭＳ Ｐゴシック" pitchFamily="-108" charset="-128"/>
                <a:cs typeface="Optima"/>
              </a:rPr>
              <a:t>and </a:t>
            </a:r>
            <a:r>
              <a:rPr kumimoji="0" lang="it-IT" sz="1600" b="0" u="none" strike="noStrike" kern="0" cap="none" spc="0" normalizeH="0" noProof="0">
                <a:ln>
                  <a:noFill/>
                </a:ln>
                <a:solidFill>
                  <a:schemeClr val="tx1"/>
                </a:solidFill>
                <a:effectLst/>
                <a:uLnTx/>
                <a:uFillTx/>
                <a:latin typeface="Optima"/>
                <a:ea typeface="ＭＳ Ｐゴシック" pitchFamily="-108" charset="-128"/>
                <a:cs typeface="Optima"/>
              </a:rPr>
              <a:t>pairwise </a:t>
            </a:r>
            <a:r>
              <a:rPr kumimoji="0" lang="it-IT" sz="1600" b="0" i="0" u="none" strike="noStrike" kern="0" cap="none" spc="0" normalizeH="0" noProof="0">
                <a:ln>
                  <a:noFill/>
                </a:ln>
                <a:solidFill>
                  <a:schemeClr val="tx1"/>
                </a:solidFill>
                <a:effectLst/>
                <a:uLnTx/>
                <a:uFillTx/>
                <a:latin typeface="Optima"/>
                <a:ea typeface="ＭＳ Ｐゴシック" pitchFamily="-108" charset="-128"/>
                <a:cs typeface="Optima"/>
              </a:rPr>
              <a:t>similarities (</a:t>
            </a:r>
            <a:r>
              <a:rPr kumimoji="0" lang="it-IT" sz="1600" b="0" u="none" strike="noStrike" kern="0" cap="none" spc="0" normalizeH="0" noProof="0">
                <a:ln>
                  <a:noFill/>
                </a:ln>
                <a:solidFill>
                  <a:schemeClr val="tx1"/>
                </a:solidFill>
                <a:effectLst/>
                <a:uLnTx/>
                <a:uFillTx/>
                <a:latin typeface="Optima"/>
                <a:ea typeface="ＭＳ Ｐゴシック" pitchFamily="-108" charset="-128"/>
                <a:cs typeface="Optima"/>
              </a:rPr>
              <a:t>G</a:t>
            </a:r>
            <a:r>
              <a:rPr kumimoji="0" lang="it-IT" sz="1600" b="0" i="0" u="none" strike="noStrike" kern="0" cap="none" spc="0" normalizeH="0" noProof="0">
                <a:ln>
                  <a:noFill/>
                </a:ln>
                <a:solidFill>
                  <a:schemeClr val="tx1"/>
                </a:solidFill>
                <a:effectLst/>
                <a:uLnTx/>
                <a:uFillTx/>
                <a:latin typeface="Optima"/>
                <a:ea typeface="ＭＳ Ｐゴシック" pitchFamily="-108" charset="-128"/>
                <a:cs typeface="Optima"/>
              </a:rPr>
              <a:t> is an undirected graph)</a:t>
            </a:r>
            <a:endParaRPr kumimoji="0" lang="it-IT" sz="16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p:txBody>
      </p:sp>
      <p:pic>
        <p:nvPicPr>
          <p:cNvPr id="12" name="Picture 1029" descr="clustering"/>
          <p:cNvPicPr>
            <a:picLocks noChangeAspect="1" noChangeArrowheads="1"/>
          </p:cNvPicPr>
          <p:nvPr/>
        </p:nvPicPr>
        <p:blipFill>
          <a:blip r:embed="rId2"/>
          <a:srcRect/>
          <a:stretch>
            <a:fillRect/>
          </a:stretch>
        </p:blipFill>
        <p:spPr bwMode="auto">
          <a:xfrm>
            <a:off x="2476500" y="3962400"/>
            <a:ext cx="5257800" cy="2628900"/>
          </a:xfrm>
          <a:prstGeom prst="rect">
            <a:avLst/>
          </a:prstGeom>
          <a:noFill/>
          <a:ln w="9525">
            <a:noFill/>
            <a:miter lim="800000"/>
            <a:headEnd/>
            <a:tailEnd/>
          </a:ln>
        </p:spPr>
      </p:pic>
      <p:pic>
        <p:nvPicPr>
          <p:cNvPr id="13" name="Picture 1030" descr="hinneburg00clustering_25_0001"/>
          <p:cNvPicPr>
            <a:picLocks noChangeAspect="1" noChangeArrowheads="1"/>
          </p:cNvPicPr>
          <p:nvPr/>
        </p:nvPicPr>
        <p:blipFill>
          <a:blip r:embed="rId3"/>
          <a:srcRect/>
          <a:stretch>
            <a:fillRect/>
          </a:stretch>
        </p:blipFill>
        <p:spPr bwMode="auto">
          <a:xfrm>
            <a:off x="1755775" y="4191000"/>
            <a:ext cx="6697663" cy="2163763"/>
          </a:xfrm>
          <a:prstGeom prst="rect">
            <a:avLst/>
          </a:prstGeom>
          <a:noFill/>
          <a:ln w="9525">
            <a:noFill/>
            <a:miter lim="800000"/>
            <a:headEnd/>
            <a:tailEnd/>
          </a:ln>
        </p:spPr>
      </p:pic>
      <p:grpSp>
        <p:nvGrpSpPr>
          <p:cNvPr id="2" name="Gruppo 8"/>
          <p:cNvGrpSpPr/>
          <p:nvPr/>
        </p:nvGrpSpPr>
        <p:grpSpPr>
          <a:xfrm>
            <a:off x="5943600" y="1783975"/>
            <a:ext cx="2819400" cy="578225"/>
            <a:chOff x="6220143" y="2057400"/>
            <a:chExt cx="2819400" cy="578225"/>
          </a:xfrm>
        </p:grpSpPr>
        <p:pic>
          <p:nvPicPr>
            <p:cNvPr id="6" name="Immagine 5"/>
            <p:cNvPicPr>
              <a:picLocks noChangeAspect="1"/>
            </p:cNvPicPr>
            <p:nvPr/>
          </p:nvPicPr>
          <p:blipFill>
            <a:blip r:embed="rId4"/>
            <a:stretch>
              <a:fillRect/>
            </a:stretch>
          </p:blipFill>
          <p:spPr>
            <a:xfrm rot="16200000" flipV="1">
              <a:off x="5983259" y="2294284"/>
              <a:ext cx="578225" cy="104457"/>
            </a:xfrm>
            <a:prstGeom prst="rect">
              <a:avLst/>
            </a:prstGeom>
          </p:spPr>
        </p:pic>
        <p:sp>
          <p:nvSpPr>
            <p:cNvPr id="7" name="CasellaDiTesto 6"/>
            <p:cNvSpPr txBox="1"/>
            <p:nvPr/>
          </p:nvSpPr>
          <p:spPr>
            <a:xfrm>
              <a:off x="6286036" y="2133600"/>
              <a:ext cx="2753507" cy="338554"/>
            </a:xfrm>
            <a:prstGeom prst="rect">
              <a:avLst/>
            </a:prstGeom>
            <a:noFill/>
          </p:spPr>
          <p:txBody>
            <a:bodyPr wrap="none" rtlCol="0">
              <a:spAutoFit/>
            </a:bodyPr>
            <a:lstStyle/>
            <a:p>
              <a:r>
                <a:rPr lang="it-IT" sz="1600" i="0">
                  <a:latin typeface="Optima"/>
                  <a:cs typeface="Optima"/>
                </a:rPr>
                <a:t>= an edge-weighted graph </a:t>
              </a:r>
              <a:r>
                <a:rPr lang="it-IT" sz="1600">
                  <a:latin typeface="Optima"/>
                  <a:cs typeface="Optima"/>
                </a:rPr>
                <a:t>G</a:t>
              </a:r>
            </a:p>
          </p:txBody>
        </p:sp>
      </p:gr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Intensity Segmentation Results</a:t>
            </a:r>
          </a:p>
        </p:txBody>
      </p:sp>
      <p:pic>
        <p:nvPicPr>
          <p:cNvPr id="11" name="Picture 3"/>
          <p:cNvPicPr>
            <a:picLocks noChangeAspect="1" noChangeArrowheads="1"/>
          </p:cNvPicPr>
          <p:nvPr/>
        </p:nvPicPr>
        <p:blipFill>
          <a:blip r:embed="rId2"/>
          <a:srcRect/>
          <a:stretch>
            <a:fillRect/>
          </a:stretch>
        </p:blipFill>
        <p:spPr bwMode="auto">
          <a:xfrm>
            <a:off x="3700463" y="1600200"/>
            <a:ext cx="2809875" cy="2400300"/>
          </a:xfrm>
          <a:prstGeom prst="rect">
            <a:avLst/>
          </a:prstGeom>
          <a:noFill/>
          <a:ln w="9525">
            <a:noFill/>
            <a:miter lim="800000"/>
            <a:headEnd/>
            <a:tailEnd/>
          </a:ln>
        </p:spPr>
      </p:pic>
      <p:pic>
        <p:nvPicPr>
          <p:cNvPr id="14" name="Picture 4"/>
          <p:cNvPicPr>
            <a:picLocks noChangeAspect="1" noChangeArrowheads="1"/>
          </p:cNvPicPr>
          <p:nvPr/>
        </p:nvPicPr>
        <p:blipFill>
          <a:blip r:embed="rId3"/>
          <a:srcRect/>
          <a:stretch>
            <a:fillRect/>
          </a:stretch>
        </p:blipFill>
        <p:spPr bwMode="auto">
          <a:xfrm>
            <a:off x="1600200" y="4038600"/>
            <a:ext cx="2781300" cy="2333625"/>
          </a:xfrm>
          <a:prstGeom prst="rect">
            <a:avLst/>
          </a:prstGeom>
          <a:noFill/>
          <a:ln w="9525">
            <a:noFill/>
            <a:miter lim="800000"/>
            <a:headEnd/>
            <a:tailEnd/>
          </a:ln>
        </p:spPr>
      </p:pic>
      <p:pic>
        <p:nvPicPr>
          <p:cNvPr id="15" name="Picture 5"/>
          <p:cNvPicPr>
            <a:picLocks noChangeAspect="1" noChangeArrowheads="1"/>
          </p:cNvPicPr>
          <p:nvPr/>
        </p:nvPicPr>
        <p:blipFill>
          <a:blip r:embed="rId4"/>
          <a:srcRect/>
          <a:stretch>
            <a:fillRect/>
          </a:stretch>
        </p:blipFill>
        <p:spPr bwMode="auto">
          <a:xfrm>
            <a:off x="5638800" y="4038600"/>
            <a:ext cx="2809875" cy="2305050"/>
          </a:xfrm>
          <a:prstGeom prst="rect">
            <a:avLst/>
          </a:prstGeom>
          <a:noFill/>
          <a:ln w="9525">
            <a:noFill/>
            <a:miter lim="800000"/>
            <a:headEnd/>
            <a:tailEnd/>
          </a:ln>
        </p:spPr>
      </p:pic>
      <p:sp>
        <p:nvSpPr>
          <p:cNvPr id="16" name="Text Box 6"/>
          <p:cNvSpPr txBox="1">
            <a:spLocks noChangeArrowheads="1"/>
          </p:cNvSpPr>
          <p:nvPr/>
        </p:nvSpPr>
        <p:spPr bwMode="auto">
          <a:xfrm>
            <a:off x="1816100" y="6324600"/>
            <a:ext cx="5861050" cy="366713"/>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Dominant sets                                                     Ncut  </a:t>
            </a:r>
            <a:endParaRPr lang="it-IT" sz="1800" i="0">
              <a:solidFill>
                <a:srgbClr val="3333CC"/>
              </a:solidFill>
              <a:latin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Results on the Berkeley Dataset</a:t>
            </a:r>
          </a:p>
        </p:txBody>
      </p:sp>
      <p:pic>
        <p:nvPicPr>
          <p:cNvPr id="8" name="Picture 3"/>
          <p:cNvPicPr>
            <a:picLocks noChangeAspect="1" noChangeArrowheads="1"/>
          </p:cNvPicPr>
          <p:nvPr/>
        </p:nvPicPr>
        <p:blipFill>
          <a:blip r:embed="rId2"/>
          <a:srcRect/>
          <a:stretch>
            <a:fillRect/>
          </a:stretch>
        </p:blipFill>
        <p:spPr bwMode="auto">
          <a:xfrm>
            <a:off x="1400175" y="1447800"/>
            <a:ext cx="7410450" cy="5372100"/>
          </a:xfrm>
          <a:prstGeom prst="rect">
            <a:avLst/>
          </a:prstGeom>
          <a:noFill/>
          <a:ln w="9525">
            <a:noFill/>
            <a:miter lim="800000"/>
            <a:headEnd/>
            <a:tailEnd/>
          </a:ln>
        </p:spPr>
      </p:pic>
      <p:sp>
        <p:nvSpPr>
          <p:cNvPr id="10" name="Text Box 6"/>
          <p:cNvSpPr txBox="1">
            <a:spLocks noChangeArrowheads="1"/>
          </p:cNvSpPr>
          <p:nvPr/>
        </p:nvSpPr>
        <p:spPr bwMode="auto">
          <a:xfrm>
            <a:off x="4267200" y="1219200"/>
            <a:ext cx="3481467" cy="369332"/>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Dominant sets                     Ncut  </a:t>
            </a:r>
            <a:endParaRPr lang="it-IT" sz="1800" i="0">
              <a:solidFill>
                <a:srgbClr val="3333CC"/>
              </a:solidFill>
              <a:latin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Color Segmentation Results</a:t>
            </a:r>
          </a:p>
        </p:txBody>
      </p:sp>
      <p:pic>
        <p:nvPicPr>
          <p:cNvPr id="5" name="Picture 3"/>
          <p:cNvPicPr>
            <a:picLocks noChangeAspect="1" noChangeArrowheads="1"/>
          </p:cNvPicPr>
          <p:nvPr/>
        </p:nvPicPr>
        <p:blipFill>
          <a:blip r:embed="rId2"/>
          <a:srcRect/>
          <a:stretch>
            <a:fillRect/>
          </a:stretch>
        </p:blipFill>
        <p:spPr bwMode="auto">
          <a:xfrm>
            <a:off x="2047875" y="1676400"/>
            <a:ext cx="6124575" cy="4505325"/>
          </a:xfrm>
          <a:prstGeom prst="rect">
            <a:avLst/>
          </a:prstGeom>
          <a:noFill/>
          <a:ln w="9525">
            <a:noFill/>
            <a:miter lim="800000"/>
            <a:headEnd/>
            <a:tailEnd/>
          </a:ln>
        </p:spPr>
      </p:pic>
      <p:sp>
        <p:nvSpPr>
          <p:cNvPr id="6" name="Text Box 4"/>
          <p:cNvSpPr txBox="1">
            <a:spLocks noChangeArrowheads="1"/>
          </p:cNvSpPr>
          <p:nvPr/>
        </p:nvSpPr>
        <p:spPr bwMode="auto">
          <a:xfrm>
            <a:off x="2032000" y="6227762"/>
            <a:ext cx="5810250" cy="366713"/>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Original image             Dominant sets                    Ncut  </a:t>
            </a:r>
            <a:endParaRPr lang="it-IT" sz="1800" i="0">
              <a:solidFill>
                <a:srgbClr val="3333CC"/>
              </a:solidFill>
              <a:latin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6"/>
          <p:cNvSpPr txBox="1">
            <a:spLocks noChangeArrowheads="1"/>
          </p:cNvSpPr>
          <p:nvPr/>
        </p:nvSpPr>
        <p:spPr bwMode="auto">
          <a:xfrm>
            <a:off x="4267200" y="1219200"/>
            <a:ext cx="3481467" cy="369332"/>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Dominant sets                     Ncut  </a:t>
            </a:r>
            <a:endParaRPr lang="it-IT" sz="1800" i="0">
              <a:solidFill>
                <a:srgbClr val="3333CC"/>
              </a:solidFill>
              <a:latin typeface="Arial" charset="0"/>
            </a:endParaRPr>
          </a:p>
        </p:txBody>
      </p:sp>
      <p:pic>
        <p:nvPicPr>
          <p:cNvPr id="5" name="Picture 3"/>
          <p:cNvPicPr>
            <a:picLocks noChangeAspect="1" noChangeArrowheads="1"/>
          </p:cNvPicPr>
          <p:nvPr/>
        </p:nvPicPr>
        <p:blipFill>
          <a:blip r:embed="rId2"/>
          <a:srcRect/>
          <a:stretch>
            <a:fillRect/>
          </a:stretch>
        </p:blipFill>
        <p:spPr bwMode="auto">
          <a:xfrm>
            <a:off x="1509713" y="1524000"/>
            <a:ext cx="7191375" cy="5229225"/>
          </a:xfrm>
          <a:prstGeom prst="rect">
            <a:avLst/>
          </a:prstGeom>
          <a:noFill/>
          <a:ln w="9525">
            <a:noFill/>
            <a:miter lim="800000"/>
            <a:headEnd/>
            <a:tailEnd/>
          </a:ln>
        </p:spPr>
      </p:pic>
      <p:sp>
        <p:nvSpPr>
          <p:cNvPr id="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Results on the Berkeley Dataset</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Texture Segmentation Results</a:t>
            </a:r>
          </a:p>
        </p:txBody>
      </p:sp>
      <p:pic>
        <p:nvPicPr>
          <p:cNvPr id="6" name="Picture 3"/>
          <p:cNvPicPr>
            <a:picLocks noChangeAspect="1" noChangeArrowheads="1"/>
          </p:cNvPicPr>
          <p:nvPr/>
        </p:nvPicPr>
        <p:blipFill>
          <a:blip r:embed="rId2"/>
          <a:srcRect/>
          <a:stretch>
            <a:fillRect/>
          </a:stretch>
        </p:blipFill>
        <p:spPr bwMode="auto">
          <a:xfrm>
            <a:off x="2438400" y="1981200"/>
            <a:ext cx="5334000" cy="3875088"/>
          </a:xfrm>
          <a:prstGeom prst="rect">
            <a:avLst/>
          </a:prstGeom>
          <a:noFill/>
          <a:ln w="9525">
            <a:noFill/>
            <a:miter lim="800000"/>
            <a:headEnd/>
            <a:tailEnd/>
          </a:ln>
        </p:spPr>
      </p:pic>
      <p:sp>
        <p:nvSpPr>
          <p:cNvPr id="9" name="Text Box 6"/>
          <p:cNvSpPr txBox="1">
            <a:spLocks noChangeArrowheads="1"/>
          </p:cNvSpPr>
          <p:nvPr/>
        </p:nvSpPr>
        <p:spPr bwMode="auto">
          <a:xfrm>
            <a:off x="4283545" y="5867400"/>
            <a:ext cx="1660055" cy="369332"/>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Dominant sets</a:t>
            </a:r>
            <a:endParaRPr lang="it-IT" sz="1800" i="0">
              <a:solidFill>
                <a:srgbClr val="3333CC"/>
              </a:solidFill>
              <a:latin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28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Texture Segmentation Results</a:t>
            </a:r>
          </a:p>
        </p:txBody>
      </p:sp>
      <p:sp>
        <p:nvSpPr>
          <p:cNvPr id="9" name="Text Box 6"/>
          <p:cNvSpPr txBox="1">
            <a:spLocks noChangeArrowheads="1"/>
          </p:cNvSpPr>
          <p:nvPr/>
        </p:nvSpPr>
        <p:spPr bwMode="auto">
          <a:xfrm>
            <a:off x="4699624" y="5410200"/>
            <a:ext cx="710576" cy="369332"/>
          </a:xfrm>
          <a:prstGeom prst="rect">
            <a:avLst/>
          </a:prstGeom>
          <a:noFill/>
          <a:ln w="9525">
            <a:noFill/>
            <a:miter lim="800000"/>
            <a:headEnd/>
            <a:tailEnd/>
          </a:ln>
        </p:spPr>
        <p:txBody>
          <a:bodyPr wrap="none">
            <a:prstTxWarp prst="textNoShape">
              <a:avLst/>
            </a:prstTxWarp>
            <a:spAutoFit/>
          </a:bodyPr>
          <a:lstStyle/>
          <a:p>
            <a:pPr>
              <a:buClr>
                <a:srgbClr val="CCCCFF"/>
              </a:buClr>
            </a:pPr>
            <a:r>
              <a:rPr lang="en-US" sz="1800" i="0">
                <a:solidFill>
                  <a:srgbClr val="3333CC"/>
                </a:solidFill>
                <a:latin typeface="Arial" charset="0"/>
              </a:rPr>
              <a:t>NCut</a:t>
            </a:r>
            <a:endParaRPr lang="it-IT" sz="1800" i="0">
              <a:solidFill>
                <a:srgbClr val="3333CC"/>
              </a:solidFill>
              <a:latin typeface="Arial" charset="0"/>
            </a:endParaRPr>
          </a:p>
        </p:txBody>
      </p:sp>
      <p:pic>
        <p:nvPicPr>
          <p:cNvPr id="5" name="Picture 3"/>
          <p:cNvPicPr>
            <a:picLocks noChangeAspect="1" noChangeArrowheads="1"/>
          </p:cNvPicPr>
          <p:nvPr/>
        </p:nvPicPr>
        <p:blipFill>
          <a:blip r:embed="rId2"/>
          <a:srcRect/>
          <a:stretch>
            <a:fillRect/>
          </a:stretch>
        </p:blipFill>
        <p:spPr bwMode="auto">
          <a:xfrm>
            <a:off x="1143000" y="2209800"/>
            <a:ext cx="7798328" cy="3076575"/>
          </a:xfrm>
          <a:prstGeom prst="rect">
            <a:avLst/>
          </a:prstGeom>
          <a:no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670757" y="1556792"/>
            <a:ext cx="7924062" cy="3551430"/>
          </a:xfrm>
          <a:prstGeom prst="rect">
            <a:avLst/>
          </a:prstGeom>
          <a:effectLst>
            <a:outerShdw blurRad="50800" dist="88900" dir="2700000" algn="tl" rotWithShape="0">
              <a:srgbClr val="000000">
                <a:alpha val="43000"/>
              </a:srgbClr>
            </a:outerShdw>
          </a:effectLst>
        </p:spPr>
      </p:pic>
    </p:spTree>
    <p:extLst>
      <p:ext uri="{BB962C8B-B14F-4D97-AF65-F5344CB8AC3E}">
        <p14:creationId xmlns:p14="http://schemas.microsoft.com/office/powerpoint/2010/main" val="3646705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stretch>
            <a:fillRect/>
          </a:stretch>
        </p:blipFill>
        <p:spPr>
          <a:xfrm>
            <a:off x="1331641" y="2901587"/>
            <a:ext cx="7635919" cy="1605725"/>
          </a:xfrm>
          <a:prstGeom prst="rect">
            <a:avLst/>
          </a:prstGeom>
        </p:spPr>
      </p:pic>
      <p:pic>
        <p:nvPicPr>
          <p:cNvPr id="4" name="Immagine 3"/>
          <p:cNvPicPr>
            <a:picLocks noChangeAspect="1"/>
          </p:cNvPicPr>
          <p:nvPr/>
        </p:nvPicPr>
        <p:blipFill>
          <a:blip r:embed="rId3"/>
          <a:stretch>
            <a:fillRect/>
          </a:stretch>
        </p:blipFill>
        <p:spPr>
          <a:xfrm>
            <a:off x="1547665" y="4838957"/>
            <a:ext cx="7164288" cy="1916931"/>
          </a:xfrm>
          <a:prstGeom prst="rect">
            <a:avLst/>
          </a:prstGeom>
        </p:spPr>
      </p:pic>
      <p:sp>
        <p:nvSpPr>
          <p:cNvPr id="6"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F-formations</a:t>
            </a:r>
          </a:p>
        </p:txBody>
      </p:sp>
      <p:sp>
        <p:nvSpPr>
          <p:cNvPr id="7" name="Rectangle 9"/>
          <p:cNvSpPr/>
          <p:nvPr/>
        </p:nvSpPr>
        <p:spPr>
          <a:xfrm>
            <a:off x="1331640" y="1412776"/>
            <a:ext cx="7635919" cy="1477328"/>
          </a:xfrm>
          <a:prstGeom prst="rect">
            <a:avLst/>
          </a:prstGeom>
        </p:spPr>
        <p:txBody>
          <a:bodyPr wrap="square">
            <a:spAutoFit/>
          </a:bodyPr>
          <a:lstStyle/>
          <a:p>
            <a:pPr algn="l" fontAlgn="auto">
              <a:spcBef>
                <a:spcPts val="0"/>
              </a:spcBef>
              <a:spcAft>
                <a:spcPts val="0"/>
              </a:spcAft>
              <a:buClrTx/>
              <a:buFontTx/>
              <a:buNone/>
            </a:pPr>
            <a:r>
              <a:rPr lang="en-US" sz="1800" i="0" dirty="0" smtClean="0">
                <a:solidFill>
                  <a:prstClr val="black"/>
                </a:solidFill>
                <a:latin typeface="Constantia"/>
                <a:cs typeface="Constantia"/>
              </a:rPr>
              <a:t>“</a:t>
            </a:r>
            <a:r>
              <a:rPr lang="en-US" dirty="0">
                <a:solidFill>
                  <a:prstClr val="black"/>
                </a:solidFill>
                <a:latin typeface="Constantia"/>
                <a:cs typeface="Constantia"/>
              </a:rPr>
              <a:t>W</a:t>
            </a:r>
            <a:r>
              <a:rPr lang="en-US" sz="1800" dirty="0" smtClean="0">
                <a:solidFill>
                  <a:prstClr val="black"/>
                </a:solidFill>
                <a:latin typeface="Constantia"/>
                <a:cs typeface="Constantia"/>
              </a:rPr>
              <a:t>henever two or more individuals in close proximity orient their bodies in such a way that each of them has an easy, direct and equal access to every other participant’s transactional segment</a:t>
            </a:r>
            <a:r>
              <a:rPr lang="en-US" sz="1800" i="0" dirty="0" smtClean="0">
                <a:solidFill>
                  <a:prstClr val="black"/>
                </a:solidFill>
                <a:latin typeface="Constantia"/>
                <a:cs typeface="Constantia"/>
              </a:rPr>
              <a:t>”</a:t>
            </a:r>
            <a:br>
              <a:rPr lang="en-US" sz="1800" i="0" dirty="0" smtClean="0">
                <a:solidFill>
                  <a:prstClr val="black"/>
                </a:solidFill>
                <a:latin typeface="Constantia"/>
                <a:cs typeface="Constantia"/>
              </a:rPr>
            </a:br>
            <a:r>
              <a:rPr lang="en-US" sz="1800" i="0" dirty="0" smtClean="0">
                <a:solidFill>
                  <a:prstClr val="black"/>
                </a:solidFill>
                <a:latin typeface="Constantia"/>
                <a:cs typeface="Constantia"/>
              </a:rPr>
              <a:t>  </a:t>
            </a:r>
          </a:p>
          <a:p>
            <a:pPr algn="r" fontAlgn="auto">
              <a:spcBef>
                <a:spcPts val="0"/>
              </a:spcBef>
              <a:spcAft>
                <a:spcPts val="0"/>
              </a:spcAft>
              <a:buClrTx/>
              <a:buFontTx/>
              <a:buNone/>
            </a:pPr>
            <a:r>
              <a:rPr lang="en-US" sz="1800" i="1" dirty="0" err="1" smtClean="0">
                <a:solidFill>
                  <a:prstClr val="black"/>
                </a:solidFill>
                <a:latin typeface="Constantia"/>
                <a:cs typeface="Constantia"/>
              </a:rPr>
              <a:t>Ciolek</a:t>
            </a:r>
            <a:r>
              <a:rPr lang="en-US" sz="1800" i="1" dirty="0" smtClean="0">
                <a:solidFill>
                  <a:prstClr val="black"/>
                </a:solidFill>
                <a:latin typeface="Constantia"/>
                <a:cs typeface="Constantia"/>
              </a:rPr>
              <a:t> &amp; </a:t>
            </a:r>
            <a:r>
              <a:rPr lang="en-US" sz="1800" i="1" dirty="0" err="1" smtClean="0">
                <a:solidFill>
                  <a:prstClr val="black"/>
                </a:solidFill>
                <a:latin typeface="Constantia"/>
                <a:cs typeface="Constantia"/>
              </a:rPr>
              <a:t>Kendon</a:t>
            </a:r>
            <a:r>
              <a:rPr lang="en-US" sz="1800" i="1" dirty="0" smtClean="0">
                <a:solidFill>
                  <a:prstClr val="black"/>
                </a:solidFill>
                <a:latin typeface="Constantia"/>
                <a:cs typeface="Constantia"/>
              </a:rPr>
              <a:t> (</a:t>
            </a:r>
            <a:r>
              <a:rPr lang="it-IT" sz="1800" i="1" dirty="0" smtClean="0">
                <a:solidFill>
                  <a:prstClr val="black"/>
                </a:solidFill>
                <a:latin typeface="Constantia"/>
                <a:cs typeface="Constantia"/>
              </a:rPr>
              <a:t>1980)</a:t>
            </a:r>
            <a:endParaRPr lang="it-IT" sz="1800" i="1" dirty="0">
              <a:solidFill>
                <a:prstClr val="black"/>
              </a:solidFill>
              <a:latin typeface="Constantia"/>
              <a:cs typeface="Constantia"/>
            </a:endParaRPr>
          </a:p>
        </p:txBody>
      </p:sp>
    </p:spTree>
    <p:extLst>
      <p:ext uri="{BB962C8B-B14F-4D97-AF65-F5344CB8AC3E}">
        <p14:creationId xmlns:p14="http://schemas.microsoft.com/office/powerpoint/2010/main" val="130950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stretch>
            <a:fillRect/>
          </a:stretch>
        </p:blipFill>
        <p:spPr>
          <a:xfrm>
            <a:off x="1288754" y="1772816"/>
            <a:ext cx="7531718" cy="2145273"/>
          </a:xfrm>
          <a:prstGeom prst="rect">
            <a:avLst/>
          </a:prstGeom>
        </p:spPr>
      </p:pic>
      <p:sp>
        <p:nvSpPr>
          <p:cNvPr id="5"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System Architecture</a:t>
            </a:r>
          </a:p>
        </p:txBody>
      </p:sp>
      <p:sp>
        <p:nvSpPr>
          <p:cNvPr id="6" name="Content Placeholder 2"/>
          <p:cNvSpPr txBox="1">
            <a:spLocks/>
          </p:cNvSpPr>
          <p:nvPr/>
        </p:nvSpPr>
        <p:spPr>
          <a:xfrm>
            <a:off x="1312087" y="4437112"/>
            <a:ext cx="7508385" cy="207235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buClr>
                <a:srgbClr val="0070C0"/>
              </a:buClr>
              <a:buSzPct val="85000"/>
            </a:pPr>
            <a:r>
              <a:rPr lang="en-US" sz="1800" b="1" dirty="0" smtClean="0">
                <a:solidFill>
                  <a:schemeClr val="tx1"/>
                </a:solidFill>
                <a:latin typeface="Constantia"/>
                <a:cs typeface="Constantia"/>
              </a:rPr>
              <a:t>Frustrum of visual attention</a:t>
            </a:r>
          </a:p>
          <a:p>
            <a:pPr marL="358775" indent="-358775" algn="l">
              <a:buClr>
                <a:srgbClr val="0070C0"/>
              </a:buClr>
              <a:buSzPct val="85000"/>
              <a:buFont typeface="Wingdings" pitchFamily="2" charset="2"/>
              <a:buChar char="§"/>
            </a:pPr>
            <a:endParaRPr lang="en-US" sz="1800" dirty="0">
              <a:solidFill>
                <a:schemeClr val="tx1"/>
              </a:solidFill>
              <a:latin typeface="Constantia"/>
              <a:cs typeface="Constantia"/>
            </a:endParaRPr>
          </a:p>
          <a:p>
            <a:pPr marL="358775" indent="-358775" algn="l">
              <a:buClr>
                <a:srgbClr val="0070C0"/>
              </a:buClr>
              <a:buSzPct val="85000"/>
              <a:buFont typeface="Wingdings" pitchFamily="2" charset="2"/>
              <a:buChar char="§"/>
            </a:pPr>
            <a:r>
              <a:rPr lang="en-US" sz="1800" dirty="0" smtClean="0">
                <a:solidFill>
                  <a:schemeClr val="tx1"/>
                </a:solidFill>
                <a:latin typeface="Constantia"/>
                <a:cs typeface="Constantia"/>
              </a:rPr>
              <a:t>A person in a scene is described by his/her position </a:t>
            </a:r>
            <a:r>
              <a:rPr lang="en-US" sz="1800" i="1" dirty="0" smtClean="0">
                <a:solidFill>
                  <a:schemeClr val="tx1"/>
                </a:solidFill>
                <a:latin typeface="Constantia"/>
                <a:cs typeface="Constantia"/>
              </a:rPr>
              <a:t>(</a:t>
            </a:r>
            <a:r>
              <a:rPr lang="en-US" sz="1800" i="1" dirty="0" err="1" smtClean="0">
                <a:solidFill>
                  <a:schemeClr val="tx1"/>
                </a:solidFill>
                <a:latin typeface="Constantia"/>
                <a:cs typeface="Constantia"/>
              </a:rPr>
              <a:t>x,y</a:t>
            </a:r>
            <a:r>
              <a:rPr lang="en-US" sz="1800" i="1" dirty="0" smtClean="0">
                <a:solidFill>
                  <a:schemeClr val="tx1"/>
                </a:solidFill>
                <a:latin typeface="Constantia"/>
                <a:cs typeface="Constantia"/>
              </a:rPr>
              <a:t>) </a:t>
            </a:r>
            <a:r>
              <a:rPr lang="en-US" sz="1800" dirty="0" smtClean="0">
                <a:solidFill>
                  <a:schemeClr val="tx1"/>
                </a:solidFill>
                <a:latin typeface="Constantia"/>
                <a:cs typeface="Constantia"/>
              </a:rPr>
              <a:t>and the head orientation </a:t>
            </a:r>
            <a:r>
              <a:rPr lang="el-GR" sz="1800" i="1" dirty="0" smtClean="0">
                <a:solidFill>
                  <a:schemeClr val="tx1"/>
                </a:solidFill>
                <a:latin typeface="Constantia"/>
                <a:cs typeface="Constantia"/>
              </a:rPr>
              <a:t>θ</a:t>
            </a:r>
            <a:r>
              <a:rPr lang="en-US" sz="1800" dirty="0" smtClean="0">
                <a:solidFill>
                  <a:schemeClr val="tx1"/>
                </a:solidFill>
                <a:latin typeface="Constantia"/>
                <a:cs typeface="Constantia"/>
              </a:rPr>
              <a:t>     </a:t>
            </a:r>
          </a:p>
          <a:p>
            <a:pPr marL="358775" indent="-358775" algn="l">
              <a:buClr>
                <a:srgbClr val="0070C0"/>
              </a:buClr>
              <a:buSzPct val="85000"/>
              <a:buFont typeface="Wingdings" pitchFamily="2" charset="2"/>
              <a:buChar char="§"/>
            </a:pPr>
            <a:r>
              <a:rPr lang="en-US" sz="1800" dirty="0" smtClean="0">
                <a:solidFill>
                  <a:schemeClr val="tx1"/>
                </a:solidFill>
                <a:latin typeface="Constantia"/>
                <a:cs typeface="Constantia"/>
              </a:rPr>
              <a:t>The frustum represents the area in which a person can sustain a conversation and is defined by an aperture and by a length</a:t>
            </a:r>
          </a:p>
          <a:p>
            <a:pPr algn="l">
              <a:buClr>
                <a:srgbClr val="0070C0"/>
              </a:buClr>
              <a:buSzPct val="85000"/>
            </a:pPr>
            <a:endParaRPr lang="en-US" sz="1800" dirty="0" smtClean="0">
              <a:solidFill>
                <a:schemeClr val="tx1"/>
              </a:solidFill>
              <a:latin typeface="Constantia"/>
              <a:cs typeface="Constantia"/>
            </a:endParaRPr>
          </a:p>
        </p:txBody>
      </p:sp>
    </p:spTree>
    <p:extLst>
      <p:ext uri="{BB962C8B-B14F-4D97-AF65-F5344CB8AC3E}">
        <p14:creationId xmlns:p14="http://schemas.microsoft.com/office/powerpoint/2010/main" val="3369867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349075" y="1492775"/>
            <a:ext cx="7139714" cy="4987824"/>
          </a:xfrm>
          <a:prstGeom prst="rect">
            <a:avLst/>
          </a:prstGeom>
        </p:spPr>
      </p:pic>
      <p:sp>
        <p:nvSpPr>
          <p:cNvPr id="3"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Results</a:t>
            </a:r>
          </a:p>
        </p:txBody>
      </p:sp>
      <p:sp>
        <p:nvSpPr>
          <p:cNvPr id="6" name="Rettangolo 5"/>
          <p:cNvSpPr/>
          <p:nvPr/>
        </p:nvSpPr>
        <p:spPr>
          <a:xfrm>
            <a:off x="1422575" y="6129861"/>
            <a:ext cx="6956269" cy="198439"/>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p:cNvSpPr/>
          <p:nvPr/>
        </p:nvSpPr>
        <p:spPr>
          <a:xfrm>
            <a:off x="1422575" y="3056461"/>
            <a:ext cx="6956269" cy="397940"/>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 name="Rettangolo 3"/>
          <p:cNvSpPr/>
          <p:nvPr/>
        </p:nvSpPr>
        <p:spPr>
          <a:xfrm>
            <a:off x="1422575" y="3649127"/>
            <a:ext cx="6956269" cy="198439"/>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7" name="Gruppo 16"/>
          <p:cNvGrpSpPr/>
          <p:nvPr/>
        </p:nvGrpSpPr>
        <p:grpSpPr>
          <a:xfrm>
            <a:off x="84140" y="3454401"/>
            <a:ext cx="8294704" cy="2408238"/>
            <a:chOff x="84140" y="3454401"/>
            <a:chExt cx="8294704" cy="2408238"/>
          </a:xfrm>
        </p:grpSpPr>
        <p:sp>
          <p:nvSpPr>
            <p:cNvPr id="8" name="Rettangolo 7"/>
            <p:cNvSpPr/>
            <p:nvPr/>
          </p:nvSpPr>
          <p:spPr>
            <a:xfrm>
              <a:off x="1422575" y="5300128"/>
              <a:ext cx="6956269" cy="364072"/>
            </a:xfrm>
            <a:prstGeom prst="rect">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p:cNvSpPr/>
            <p:nvPr/>
          </p:nvSpPr>
          <p:spPr>
            <a:xfrm>
              <a:off x="1422575" y="3454401"/>
              <a:ext cx="6956269" cy="198439"/>
            </a:xfrm>
            <a:prstGeom prst="rect">
              <a:avLst/>
            </a:prstGeom>
            <a:solidFill>
              <a:srgbClr val="008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p:cNvSpPr/>
            <p:nvPr/>
          </p:nvSpPr>
          <p:spPr>
            <a:xfrm>
              <a:off x="1422575" y="5664200"/>
              <a:ext cx="6956269" cy="198439"/>
            </a:xfrm>
            <a:prstGeom prst="rect">
              <a:avLst/>
            </a:prstGeom>
            <a:solidFill>
              <a:srgbClr val="008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p:cNvSpPr txBox="1"/>
            <p:nvPr/>
          </p:nvSpPr>
          <p:spPr>
            <a:xfrm>
              <a:off x="84140" y="4021445"/>
              <a:ext cx="1002631" cy="566309"/>
            </a:xfrm>
            <a:prstGeom prst="rect">
              <a:avLst/>
            </a:prstGeom>
            <a:noFill/>
          </p:spPr>
          <p:txBody>
            <a:bodyPr wrap="none" rtlCol="0">
              <a:spAutoFit/>
            </a:bodyPr>
            <a:lstStyle/>
            <a:p>
              <a:pPr algn="ctr"/>
              <a:r>
                <a:rPr lang="it-IT" sz="1400">
                  <a:solidFill>
                    <a:schemeClr val="bg1"/>
                  </a:solidFill>
                </a:rPr>
                <a:t>Spectral</a:t>
              </a:r>
            </a:p>
            <a:p>
              <a:pPr algn="ctr"/>
              <a:r>
                <a:rPr lang="it-IT" sz="1400">
                  <a:solidFill>
                    <a:schemeClr val="bg1"/>
                  </a:solidFill>
                </a:rPr>
                <a:t>Clustering</a:t>
              </a:r>
            </a:p>
          </p:txBody>
        </p:sp>
        <p:cxnSp>
          <p:nvCxnSpPr>
            <p:cNvPr id="12" name="Connettore 2 11"/>
            <p:cNvCxnSpPr>
              <a:stCxn id="5" idx="0"/>
            </p:cNvCxnSpPr>
            <p:nvPr/>
          </p:nvCxnSpPr>
          <p:spPr>
            <a:xfrm flipV="1">
              <a:off x="585456" y="3649127"/>
              <a:ext cx="733379" cy="3723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nettore 2 13"/>
            <p:cNvCxnSpPr>
              <a:stCxn id="5" idx="2"/>
            </p:cNvCxnSpPr>
            <p:nvPr/>
          </p:nvCxnSpPr>
          <p:spPr>
            <a:xfrm>
              <a:off x="585456" y="4587754"/>
              <a:ext cx="733379" cy="11066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06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Applications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7" name="Rectangle 3"/>
          <p:cNvSpPr txBox="1">
            <a:spLocks noChangeArrowheads="1"/>
          </p:cNvSpPr>
          <p:nvPr/>
        </p:nvSpPr>
        <p:spPr bwMode="auto">
          <a:xfrm>
            <a:off x="1371600" y="1600200"/>
            <a:ext cx="7391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Clustering problems abound in many areas of computer science and engineering.</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pitchFamily="-108" charset="-128"/>
              <a:cs typeface="Optima"/>
            </a:endParaRP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A short list of applications domains:</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pitchFamily="-108" charset="-128"/>
              <a:cs typeface="Optima"/>
            </a:endParaRP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Image processing and computer vision</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Computational biology and bioinformatics</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Information retrieval</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Document analysis</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lang="it-IT" sz="1600" i="0" kern="0">
                <a:latin typeface="Optima"/>
                <a:ea typeface="ＭＳ Ｐゴシック" pitchFamily="-108" charset="-128"/>
                <a:cs typeface="Optima"/>
              </a:rPr>
              <a:t>	Medical image analysis</a:t>
            </a:r>
            <a:endParaRPr kumimoji="0" lang="it-IT" sz="1600" b="0" i="0" u="none" strike="noStrike" kern="0" cap="none" spc="0" normalizeH="0" baseline="0" noProof="0">
              <a:ln>
                <a:noFill/>
              </a:ln>
              <a:effectLst/>
              <a:uLnTx/>
              <a:uFillTx/>
              <a:latin typeface="Optima"/>
              <a:ea typeface="ＭＳ Ｐゴシック" pitchFamily="-108" charset="-128"/>
              <a:cs typeface="Optima"/>
            </a:endParaRP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lang="it-IT" sz="1600" i="0" kern="0">
                <a:latin typeface="Optima"/>
                <a:ea typeface="ＭＳ Ｐゴシック" pitchFamily="-108" charset="-128"/>
                <a:cs typeface="Optima"/>
              </a:rPr>
              <a:t>	</a:t>
            </a:r>
            <a:r>
              <a:rPr kumimoji="0" lang="it-IT" sz="1600" b="0" i="0" u="none" strike="noStrike" kern="0" cap="none" spc="0" normalizeH="0" baseline="0" noProof="0">
                <a:ln>
                  <a:noFill/>
                </a:ln>
                <a:effectLst/>
                <a:uLnTx/>
                <a:uFillTx/>
                <a:latin typeface="Optima"/>
                <a:ea typeface="ＭＳ Ｐゴシック" pitchFamily="-108" charset="-128"/>
                <a:cs typeface="Optima"/>
              </a:rPr>
              <a:t>Data mining</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Signal processing</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r>
              <a:rPr kumimoji="0" lang="it-IT" sz="1600" b="0" i="0" u="none" strike="noStrike" kern="0" cap="none" spc="0" normalizeH="0" baseline="0" noProof="0">
                <a:ln>
                  <a:noFill/>
                </a:ln>
                <a:effectLst/>
                <a:uLnTx/>
                <a:uFillTx/>
                <a:latin typeface="Optima"/>
                <a:ea typeface="ＭＳ Ｐゴシック" pitchFamily="-108" charset="-128"/>
                <a:cs typeface="Optima"/>
              </a:rPr>
              <a:t>	…</a:t>
            </a: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endParaRPr lang="it-IT" sz="1600" i="0" kern="0">
              <a:latin typeface="Optima"/>
              <a:ea typeface="ＭＳ Ｐゴシック" pitchFamily="-108" charset="-128"/>
              <a:cs typeface="Optima"/>
            </a:endParaRPr>
          </a:p>
          <a:p>
            <a:pPr marL="0" marR="0" lvl="0" indent="0" algn="l" defTabSz="914400" rtl="0" eaLnBrk="0" fontAlgn="base" latinLnBrk="0" hangingPunct="0">
              <a:lnSpc>
                <a:spcPct val="90000"/>
              </a:lnSpc>
              <a:spcBef>
                <a:spcPct val="20000"/>
              </a:spcBef>
              <a:spcAft>
                <a:spcPct val="0"/>
              </a:spcAft>
              <a:buClrTx/>
              <a:buSzTx/>
              <a:buFont typeface="Wingdings" charset="2"/>
              <a:buNone/>
              <a:tabLst/>
              <a:defRPr/>
            </a:pPr>
            <a:endParaRPr kumimoji="0" lang="it-IT" sz="1600" b="0" i="0" u="none" strike="noStrike" kern="0" cap="none" spc="0" normalizeH="0" baseline="0" noProof="0">
              <a:ln>
                <a:noFill/>
              </a:ln>
              <a:effectLst/>
              <a:uLnTx/>
              <a:uFillTx/>
              <a:latin typeface="Optima"/>
              <a:ea typeface="ＭＳ Ｐゴシック" pitchFamily="-108" charset="-128"/>
              <a:cs typeface="Optima"/>
            </a:endParaRPr>
          </a:p>
          <a:p>
            <a:pPr lvl="0" algn="l" eaLnBrk="0" hangingPunct="0">
              <a:lnSpc>
                <a:spcPct val="90000"/>
              </a:lnSpc>
              <a:buClrTx/>
            </a:pPr>
            <a:r>
              <a:rPr lang="it-IT" sz="1600" i="0" kern="0">
                <a:latin typeface="Optima"/>
                <a:ea typeface="ＭＳ Ｐゴシック" pitchFamily="-108" charset="-128"/>
                <a:cs typeface="Optima"/>
              </a:rPr>
              <a:t>For a review see, e.g., A. K. Jain, "Data clustering: 50 years beyond K-means,” </a:t>
            </a:r>
            <a:r>
              <a:rPr lang="it-IT" sz="1600" kern="0">
                <a:latin typeface="Optima"/>
                <a:ea typeface="ＭＳ Ｐゴシック" pitchFamily="-108" charset="-128"/>
                <a:cs typeface="Optima"/>
              </a:rPr>
              <a:t>Pattern Recognition Letters</a:t>
            </a:r>
            <a:r>
              <a:rPr lang="it-IT" sz="1600" i="0" kern="0">
                <a:latin typeface="Optima"/>
                <a:ea typeface="ＭＳ Ｐゴシック" pitchFamily="-108" charset="-128"/>
                <a:cs typeface="Optima"/>
              </a:rPr>
              <a:t> 31(8):651-666, 2010. </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stretch>
            <a:fillRect/>
          </a:stretch>
        </p:blipFill>
        <p:spPr>
          <a:xfrm>
            <a:off x="1259632" y="1700808"/>
            <a:ext cx="7525334" cy="2335004"/>
          </a:xfrm>
          <a:prstGeom prst="rect">
            <a:avLst/>
          </a:prstGeom>
        </p:spPr>
      </p:pic>
      <p:sp>
        <p:nvSpPr>
          <p:cNvPr id="8" name="Rettangolo 7"/>
          <p:cNvSpPr/>
          <p:nvPr/>
        </p:nvSpPr>
        <p:spPr>
          <a:xfrm>
            <a:off x="1331640" y="4725144"/>
            <a:ext cx="7354502" cy="2062103"/>
          </a:xfrm>
          <a:prstGeom prst="rect">
            <a:avLst/>
          </a:prstGeom>
        </p:spPr>
        <p:txBody>
          <a:bodyPr wrap="square">
            <a:spAutoFit/>
          </a:bodyPr>
          <a:lstStyle/>
          <a:p>
            <a:pPr algn="just"/>
            <a:r>
              <a:rPr lang="it-IT" sz="1600" i="0">
                <a:latin typeface="Constantia"/>
                <a:cs typeface="Constantia"/>
              </a:rPr>
              <a:t>Qualitative results on the CoffeeBreak dataset compared with the state of the art HFF.</a:t>
            </a:r>
          </a:p>
          <a:p>
            <a:pPr algn="just"/>
            <a:endParaRPr lang="it-IT" sz="1600" i="0">
              <a:latin typeface="Constantia"/>
              <a:cs typeface="Constantia"/>
            </a:endParaRPr>
          </a:p>
          <a:p>
            <a:pPr algn="just"/>
            <a:r>
              <a:rPr lang="it-IT" sz="1600">
                <a:latin typeface="Constantia"/>
                <a:cs typeface="Constantia"/>
              </a:rPr>
              <a:t>Y</a:t>
            </a:r>
            <a:r>
              <a:rPr lang="it-IT" sz="1600" i="0">
                <a:latin typeface="Constantia"/>
                <a:cs typeface="Constantia"/>
              </a:rPr>
              <a:t>ellow = ground truth</a:t>
            </a:r>
          </a:p>
          <a:p>
            <a:pPr algn="just"/>
            <a:r>
              <a:rPr lang="it-IT" sz="1600">
                <a:latin typeface="Constantia"/>
                <a:cs typeface="Constantia"/>
              </a:rPr>
              <a:t>G</a:t>
            </a:r>
            <a:r>
              <a:rPr lang="it-IT" sz="1600" i="0">
                <a:latin typeface="Constantia"/>
                <a:cs typeface="Constantia"/>
              </a:rPr>
              <a:t>reen = our method</a:t>
            </a:r>
          </a:p>
          <a:p>
            <a:pPr algn="just"/>
            <a:r>
              <a:rPr lang="it-IT" sz="1600">
                <a:latin typeface="Constantia"/>
                <a:cs typeface="Constantia"/>
              </a:rPr>
              <a:t>R</a:t>
            </a:r>
            <a:r>
              <a:rPr lang="it-IT" sz="1600" i="0">
                <a:latin typeface="Constantia"/>
                <a:cs typeface="Constantia"/>
              </a:rPr>
              <a:t>ed = HFF. </a:t>
            </a:r>
          </a:p>
          <a:p>
            <a:pPr algn="just"/>
            <a:endParaRPr lang="it-IT" sz="1600" i="0">
              <a:latin typeface="Constantia"/>
              <a:cs typeface="Constantia"/>
            </a:endParaRPr>
          </a:p>
        </p:txBody>
      </p:sp>
      <p:sp>
        <p:nvSpPr>
          <p:cNvPr id="6" name="Titolo 1"/>
          <p:cNvSpPr txBox="1">
            <a:spLocks/>
          </p:cNvSpPr>
          <p:nvPr/>
        </p:nvSpPr>
        <p:spPr>
          <a:xfrm>
            <a:off x="0" y="274638"/>
            <a:ext cx="9144000" cy="1143000"/>
          </a:xfrm>
          <a:prstGeom prst="rect">
            <a:avLst/>
          </a:prstGeom>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2800" b="1" i="0">
                <a:solidFill>
                  <a:srgbClr val="FF0000"/>
                </a:solidFill>
                <a:latin typeface="Optima"/>
                <a:cs typeface="Optima"/>
              </a:rPr>
              <a:t>Results</a:t>
            </a:r>
          </a:p>
        </p:txBody>
      </p:sp>
    </p:spTree>
    <p:extLst>
      <p:ext uri="{BB962C8B-B14F-4D97-AF65-F5344CB8AC3E}">
        <p14:creationId xmlns:p14="http://schemas.microsoft.com/office/powerpoint/2010/main" val="3874536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295400" y="1652588"/>
            <a:ext cx="7597775" cy="4976812"/>
          </a:xfrm>
          <a:prstGeom prst="rect">
            <a:avLst/>
          </a:prstGeom>
          <a:noFill/>
          <a:ln w="9525">
            <a:noFill/>
            <a:miter lim="800000"/>
            <a:headEnd/>
            <a:tailEnd/>
          </a:ln>
        </p:spPr>
        <p:txBody>
          <a:bodyPr>
            <a:prstTxWarp prst="textNoShape">
              <a:avLst/>
            </a:prstTxWarp>
          </a:bodyPr>
          <a:lstStyle/>
          <a:p>
            <a:pPr marL="342900" indent="-342900" algn="l">
              <a:lnSpc>
                <a:spcPct val="80000"/>
              </a:lnSpc>
              <a:buFont typeface="Wingdings" pitchFamily="-108" charset="2"/>
              <a:buNone/>
              <a:defRPr/>
            </a:pPr>
            <a:r>
              <a:rPr lang="en-US" sz="1400" b="1" i="0" kern="0">
                <a:solidFill>
                  <a:srgbClr val="000000"/>
                </a:solidFill>
                <a:effectLst>
                  <a:outerShdw blurRad="38100" dist="38100" dir="2700000" algn="tl">
                    <a:srgbClr val="DDDDDD"/>
                  </a:outerShdw>
                </a:effectLst>
                <a:latin typeface="Optima"/>
                <a:cs typeface="Optima"/>
              </a:rPr>
              <a:t>Bioinformatics</a:t>
            </a:r>
            <a:endParaRPr lang="en-US" sz="1400" i="0" kern="0">
              <a:solidFill>
                <a:srgbClr val="000000"/>
              </a:solidFill>
              <a:effectLst>
                <a:outerShdw blurRad="38100" dist="38100" dir="2700000" algn="tl">
                  <a:srgbClr val="DDDDDD"/>
                </a:outerShdw>
              </a:effectLst>
              <a:latin typeface="Optima"/>
              <a:cs typeface="Optima"/>
            </a:endParaRPr>
          </a:p>
          <a:p>
            <a:pPr marL="342900" indent="-342900" algn="l">
              <a:lnSpc>
                <a:spcPct val="80000"/>
              </a:lnSpc>
              <a:buFont typeface="Wingdings" pitchFamily="-108" charset="2"/>
              <a:buNone/>
              <a:defRPr/>
            </a:pPr>
            <a:r>
              <a:rPr lang="it-IT" sz="1400" i="0" kern="0">
                <a:solidFill>
                  <a:srgbClr val="000000"/>
                </a:solidFill>
                <a:latin typeface="Optima"/>
                <a:cs typeface="Optima"/>
              </a:rPr>
              <a:t>	Identification of protein binding sites (</a:t>
            </a:r>
            <a:r>
              <a:rPr lang="it-IT" sz="1400" kern="0">
                <a:solidFill>
                  <a:srgbClr val="000000"/>
                </a:solidFill>
                <a:latin typeface="Optima"/>
                <a:cs typeface="Optima"/>
              </a:rPr>
              <a:t>Zauhar and Bruist</a:t>
            </a:r>
            <a:r>
              <a:rPr lang="it-IT" sz="1400" i="0" kern="0">
                <a:solidFill>
                  <a:srgbClr val="000000"/>
                </a:solidFill>
                <a:latin typeface="Optima"/>
                <a:cs typeface="Optima"/>
              </a:rPr>
              <a:t>, 2005)</a:t>
            </a:r>
          </a:p>
          <a:p>
            <a:pPr marL="342900" indent="-342900" algn="l">
              <a:lnSpc>
                <a:spcPct val="80000"/>
              </a:lnSpc>
              <a:buFont typeface="Wingdings" pitchFamily="-108" charset="2"/>
              <a:buNone/>
              <a:defRPr/>
            </a:pPr>
            <a:r>
              <a:rPr lang="it-IT" sz="1400" i="0" kern="0">
                <a:solidFill>
                  <a:srgbClr val="000000"/>
                </a:solidFill>
                <a:latin typeface="Optima"/>
                <a:cs typeface="Optima"/>
              </a:rPr>
              <a:t>	Clustering gene expression profiles (</a:t>
            </a:r>
            <a:r>
              <a:rPr lang="it-IT" sz="1400" kern="0">
                <a:solidFill>
                  <a:srgbClr val="000000"/>
                </a:solidFill>
                <a:latin typeface="Optima"/>
                <a:cs typeface="Optima"/>
              </a:rPr>
              <a:t>Li et al</a:t>
            </a:r>
            <a:r>
              <a:rPr lang="it-IT" sz="1400" i="0" kern="0">
                <a:solidFill>
                  <a:srgbClr val="000000"/>
                </a:solidFill>
                <a:latin typeface="Optima"/>
                <a:cs typeface="Optima"/>
              </a:rPr>
              <a:t>, 2005)</a:t>
            </a:r>
          </a:p>
          <a:p>
            <a:pPr marL="342900" indent="-342900" algn="l">
              <a:lnSpc>
                <a:spcPct val="80000"/>
              </a:lnSpc>
              <a:spcAft>
                <a:spcPts val="1200"/>
              </a:spcAft>
              <a:buFont typeface="Wingdings" pitchFamily="-108" charset="2"/>
              <a:buNone/>
              <a:defRPr/>
            </a:pPr>
            <a:r>
              <a:rPr lang="it-IT" sz="1400" i="0" kern="0">
                <a:solidFill>
                  <a:srgbClr val="000000"/>
                </a:solidFill>
                <a:latin typeface="Optima"/>
                <a:cs typeface="Optima"/>
              </a:rPr>
              <a:t>	Tag Single Nucleotide Polymorphism (SNPs) selection (</a:t>
            </a:r>
            <a:r>
              <a:rPr lang="it-IT" sz="1400" kern="0">
                <a:solidFill>
                  <a:srgbClr val="000000"/>
                </a:solidFill>
                <a:latin typeface="Optima"/>
                <a:cs typeface="Optima"/>
              </a:rPr>
              <a:t>Frommlet</a:t>
            </a:r>
            <a:r>
              <a:rPr lang="it-IT" sz="1400" i="0" kern="0">
                <a:solidFill>
                  <a:srgbClr val="000000"/>
                </a:solidFill>
                <a:latin typeface="Optima"/>
                <a:cs typeface="Optima"/>
              </a:rPr>
              <a:t>, 2010)</a:t>
            </a:r>
          </a:p>
          <a:p>
            <a:pPr marL="342900" indent="-342900" algn="l">
              <a:lnSpc>
                <a:spcPct val="80000"/>
              </a:lnSpc>
              <a:buFont typeface="Wingdings" pitchFamily="-108" charset="2"/>
              <a:buNone/>
              <a:defRPr/>
            </a:pPr>
            <a:r>
              <a:rPr lang="it-IT" sz="1400" b="1" i="0" kern="0">
                <a:solidFill>
                  <a:srgbClr val="000000"/>
                </a:solidFill>
                <a:effectLst>
                  <a:outerShdw blurRad="38100" dist="38100" dir="2700000" algn="tl">
                    <a:srgbClr val="DDDDDD"/>
                  </a:outerShdw>
                </a:effectLst>
                <a:latin typeface="Optima"/>
                <a:cs typeface="Optima"/>
              </a:rPr>
              <a:t>Security and video surveillance</a:t>
            </a:r>
          </a:p>
          <a:p>
            <a:pPr marL="342900" indent="-342900" algn="l">
              <a:lnSpc>
                <a:spcPct val="80000"/>
              </a:lnSpc>
              <a:buFont typeface="Wingdings" pitchFamily="-108" charset="2"/>
              <a:buNone/>
              <a:defRPr/>
            </a:pPr>
            <a:r>
              <a:rPr lang="it-IT" sz="1400" i="0" kern="0">
                <a:solidFill>
                  <a:srgbClr val="000000"/>
                </a:solidFill>
                <a:latin typeface="Optima"/>
                <a:cs typeface="Optima"/>
              </a:rPr>
              <a:t>	Detection of anomalous activities in video streams (</a:t>
            </a:r>
            <a:r>
              <a:rPr lang="it-IT" sz="1400" kern="0">
                <a:solidFill>
                  <a:srgbClr val="000000"/>
                </a:solidFill>
                <a:latin typeface="Optima"/>
                <a:cs typeface="Optima"/>
              </a:rPr>
              <a:t>Hamid et al.</a:t>
            </a:r>
            <a:r>
              <a:rPr lang="it-IT" sz="1400" i="0" kern="0">
                <a:solidFill>
                  <a:srgbClr val="000000"/>
                </a:solidFill>
                <a:latin typeface="Optima"/>
                <a:cs typeface="Optima"/>
              </a:rPr>
              <a:t>, CVPR’05; AI’09)</a:t>
            </a:r>
          </a:p>
          <a:p>
            <a:pPr marL="342900" indent="-342900" algn="l">
              <a:lnSpc>
                <a:spcPct val="80000"/>
              </a:lnSpc>
              <a:spcAft>
                <a:spcPts val="0"/>
              </a:spcAft>
              <a:buFont typeface="Wingdings" pitchFamily="-108" charset="2"/>
              <a:buNone/>
              <a:defRPr/>
            </a:pPr>
            <a:r>
              <a:rPr lang="it-IT" sz="1400" i="0" kern="0">
                <a:solidFill>
                  <a:srgbClr val="000000"/>
                </a:solidFill>
                <a:latin typeface="Optima"/>
                <a:cs typeface="Optima"/>
              </a:rPr>
              <a:t>	Detection of malicious activities in the internet (</a:t>
            </a:r>
            <a:r>
              <a:rPr lang="it-IT" sz="1400" kern="0">
                <a:solidFill>
                  <a:srgbClr val="000000"/>
                </a:solidFill>
                <a:latin typeface="Optima"/>
                <a:cs typeface="Optima"/>
              </a:rPr>
              <a:t>Pouget et al.</a:t>
            </a:r>
            <a:r>
              <a:rPr lang="it-IT" sz="1400" i="0" kern="0">
                <a:solidFill>
                  <a:srgbClr val="000000"/>
                </a:solidFill>
                <a:latin typeface="Optima"/>
                <a:cs typeface="Optima"/>
              </a:rPr>
              <a:t>, J. Inf. Ass. Sec. 2006)</a:t>
            </a:r>
          </a:p>
          <a:p>
            <a:pPr marL="342900" indent="-342900" algn="l">
              <a:lnSpc>
                <a:spcPct val="80000"/>
              </a:lnSpc>
              <a:spcAft>
                <a:spcPts val="1200"/>
              </a:spcAft>
              <a:buFont typeface="Wingdings" pitchFamily="-108" charset="2"/>
              <a:buNone/>
              <a:defRPr/>
            </a:pPr>
            <a:r>
              <a:rPr lang="it-IT" sz="1400" i="0" kern="0">
                <a:solidFill>
                  <a:srgbClr val="000000"/>
                </a:solidFill>
                <a:latin typeface="Optima"/>
                <a:cs typeface="Optima"/>
              </a:rPr>
              <a:t>	Detection of F-formations (Hung and Kröse, 2011)</a:t>
            </a:r>
          </a:p>
          <a:p>
            <a:pPr marL="342900" indent="-342900" algn="l">
              <a:lnSpc>
                <a:spcPct val="80000"/>
              </a:lnSpc>
              <a:buFont typeface="Wingdings" pitchFamily="-108" charset="2"/>
              <a:buNone/>
              <a:defRPr/>
            </a:pPr>
            <a:r>
              <a:rPr lang="it-IT" sz="1400" b="1" i="0" kern="0">
                <a:solidFill>
                  <a:srgbClr val="000000"/>
                </a:solidFill>
                <a:effectLst>
                  <a:outerShdw blurRad="38100" dist="38100" dir="2700000" algn="tl">
                    <a:srgbClr val="DDDDDD"/>
                  </a:outerShdw>
                </a:effectLst>
                <a:latin typeface="Optima"/>
                <a:cs typeface="Optima"/>
              </a:rPr>
              <a:t>Content-based image retrieval</a:t>
            </a:r>
          </a:p>
          <a:p>
            <a:pPr marL="342900" indent="-342900" algn="l">
              <a:lnSpc>
                <a:spcPct val="80000"/>
              </a:lnSpc>
              <a:spcAft>
                <a:spcPts val="1200"/>
              </a:spcAft>
              <a:buFont typeface="Wingdings" pitchFamily="-108" charset="2"/>
              <a:buNone/>
              <a:defRPr/>
            </a:pPr>
            <a:r>
              <a:rPr lang="it-IT" sz="1400" kern="0">
                <a:solidFill>
                  <a:srgbClr val="000000"/>
                </a:solidFill>
                <a:latin typeface="Optima"/>
                <a:cs typeface="Optima"/>
              </a:rPr>
              <a:t>	Wang et al. </a:t>
            </a:r>
            <a:r>
              <a:rPr lang="it-IT" sz="1400" i="0" kern="0">
                <a:solidFill>
                  <a:srgbClr val="000000"/>
                </a:solidFill>
                <a:latin typeface="Optima"/>
                <a:cs typeface="Optima"/>
              </a:rPr>
              <a:t>(Sig. Proc. 2008); </a:t>
            </a:r>
            <a:r>
              <a:rPr lang="it-IT" sz="1400" kern="0">
                <a:solidFill>
                  <a:srgbClr val="000000"/>
                </a:solidFill>
                <a:latin typeface="Optima"/>
                <a:cs typeface="Optima"/>
              </a:rPr>
              <a:t>Giacinto and Roli (</a:t>
            </a:r>
            <a:r>
              <a:rPr lang="it-IT" sz="1400" i="0" kern="0">
                <a:solidFill>
                  <a:srgbClr val="000000"/>
                </a:solidFill>
                <a:latin typeface="Optima"/>
                <a:cs typeface="Optima"/>
              </a:rPr>
              <a:t>2007)</a:t>
            </a:r>
          </a:p>
          <a:p>
            <a:pPr marL="342900" indent="-342900" algn="l">
              <a:lnSpc>
                <a:spcPct val="80000"/>
              </a:lnSpc>
              <a:buFont typeface="Wingdings" pitchFamily="-108" charset="2"/>
              <a:buNone/>
              <a:defRPr/>
            </a:pPr>
            <a:r>
              <a:rPr lang="it-IT" sz="1400" b="1" i="0" kern="0">
                <a:solidFill>
                  <a:srgbClr val="000000"/>
                </a:solidFill>
                <a:effectLst>
                  <a:outerShdw blurRad="38100" dist="38100" dir="2700000" algn="tl">
                    <a:srgbClr val="DDDDDD"/>
                  </a:outerShdw>
                </a:effectLst>
                <a:latin typeface="Optima"/>
                <a:cs typeface="Optima"/>
              </a:rPr>
              <a:t>Analysis of fMRI data </a:t>
            </a:r>
          </a:p>
          <a:p>
            <a:pPr marL="342900" indent="-342900" algn="l">
              <a:lnSpc>
                <a:spcPct val="80000"/>
              </a:lnSpc>
              <a:spcAft>
                <a:spcPts val="1200"/>
              </a:spcAft>
              <a:buFont typeface="Wingdings" pitchFamily="-108" charset="2"/>
              <a:buNone/>
              <a:defRPr/>
            </a:pPr>
            <a:r>
              <a:rPr lang="it-IT" sz="1400" i="0" kern="0">
                <a:solidFill>
                  <a:srgbClr val="000000"/>
                </a:solidFill>
                <a:latin typeface="Optima"/>
                <a:cs typeface="Optima"/>
              </a:rPr>
              <a:t>	</a:t>
            </a:r>
            <a:r>
              <a:rPr lang="it-IT" sz="1400" kern="0">
                <a:solidFill>
                  <a:srgbClr val="000000"/>
                </a:solidFill>
                <a:latin typeface="Optima"/>
                <a:cs typeface="Optima"/>
              </a:rPr>
              <a:t>Neumann et al </a:t>
            </a:r>
            <a:r>
              <a:rPr lang="it-IT" sz="1400" i="0" kern="0">
                <a:solidFill>
                  <a:srgbClr val="000000"/>
                </a:solidFill>
                <a:latin typeface="Optima"/>
                <a:cs typeface="Optima"/>
              </a:rPr>
              <a:t>(NeuroImage 2006); </a:t>
            </a:r>
            <a:r>
              <a:rPr lang="it-IT" sz="1400" kern="0">
                <a:solidFill>
                  <a:srgbClr val="000000"/>
                </a:solidFill>
                <a:latin typeface="Optima"/>
                <a:cs typeface="Optima"/>
              </a:rPr>
              <a:t>Muller et al </a:t>
            </a:r>
            <a:r>
              <a:rPr lang="it-IT" sz="1400" i="0" kern="0">
                <a:solidFill>
                  <a:srgbClr val="000000"/>
                </a:solidFill>
                <a:latin typeface="Optima"/>
                <a:cs typeface="Optima"/>
              </a:rPr>
              <a:t>(J. Mag Res Imag. 2007)</a:t>
            </a:r>
          </a:p>
          <a:p>
            <a:pPr marL="342900" indent="-342900" algn="l">
              <a:lnSpc>
                <a:spcPct val="80000"/>
              </a:lnSpc>
              <a:buFont typeface="Wingdings" pitchFamily="-108" charset="2"/>
              <a:buNone/>
              <a:defRPr/>
            </a:pPr>
            <a:r>
              <a:rPr lang="it-IT" sz="1400" b="1" i="0" kern="0">
                <a:solidFill>
                  <a:srgbClr val="000000"/>
                </a:solidFill>
                <a:effectLst>
                  <a:outerShdw blurRad="38100" dist="38100" dir="2700000" algn="tl">
                    <a:srgbClr val="DDDDDD"/>
                  </a:outerShdw>
                </a:effectLst>
                <a:latin typeface="Optima"/>
                <a:cs typeface="Optima"/>
              </a:rPr>
              <a:t>Video analysis, object tracking, human action recognition</a:t>
            </a:r>
          </a:p>
          <a:p>
            <a:pPr marL="342900" indent="-342900" algn="l">
              <a:lnSpc>
                <a:spcPct val="80000"/>
              </a:lnSpc>
              <a:spcAft>
                <a:spcPts val="1200"/>
              </a:spcAft>
              <a:buFont typeface="Wingdings" pitchFamily="-108" charset="2"/>
              <a:buNone/>
              <a:defRPr/>
            </a:pPr>
            <a:r>
              <a:rPr lang="it-IT" sz="1400" i="0" kern="0">
                <a:solidFill>
                  <a:srgbClr val="000000"/>
                </a:solidFill>
                <a:latin typeface="Optima"/>
                <a:cs typeface="Optima"/>
              </a:rPr>
              <a:t>	</a:t>
            </a:r>
            <a:r>
              <a:rPr lang="it-IT" sz="1400" kern="0">
                <a:solidFill>
                  <a:srgbClr val="000000"/>
                </a:solidFill>
                <a:latin typeface="Optima"/>
                <a:cs typeface="Optima"/>
              </a:rPr>
              <a:t>Torsello et al.</a:t>
            </a:r>
            <a:r>
              <a:rPr lang="it-IT" sz="1400" i="0" kern="0">
                <a:solidFill>
                  <a:srgbClr val="000000"/>
                </a:solidFill>
                <a:latin typeface="Optima"/>
                <a:cs typeface="Optima"/>
              </a:rPr>
              <a:t> (EMMCVPR’05); </a:t>
            </a:r>
            <a:r>
              <a:rPr lang="it-IT" sz="1400" kern="0">
                <a:solidFill>
                  <a:srgbClr val="000000"/>
                </a:solidFill>
                <a:latin typeface="Optima"/>
                <a:cs typeface="Optima"/>
              </a:rPr>
              <a:t>Gualdi et al. </a:t>
            </a:r>
            <a:r>
              <a:rPr lang="it-IT" sz="1400" i="0" kern="0">
                <a:solidFill>
                  <a:srgbClr val="000000"/>
                </a:solidFill>
                <a:latin typeface="Optima"/>
                <a:cs typeface="Optima"/>
              </a:rPr>
              <a:t>(IWVS’08); </a:t>
            </a:r>
            <a:r>
              <a:rPr lang="it-IT" sz="1400" kern="0">
                <a:solidFill>
                  <a:srgbClr val="000000"/>
                </a:solidFill>
                <a:latin typeface="Optima"/>
                <a:cs typeface="Optima"/>
              </a:rPr>
              <a:t>Wei et al. </a:t>
            </a:r>
            <a:r>
              <a:rPr lang="it-IT" sz="1400" i="0" kern="0">
                <a:solidFill>
                  <a:srgbClr val="000000"/>
                </a:solidFill>
                <a:latin typeface="Optima"/>
                <a:cs typeface="Optima"/>
              </a:rPr>
              <a:t>(ICIP’07)</a:t>
            </a:r>
          </a:p>
          <a:p>
            <a:pPr marL="342900" indent="-342900" algn="l">
              <a:lnSpc>
                <a:spcPct val="80000"/>
              </a:lnSpc>
              <a:defRPr/>
            </a:pPr>
            <a:r>
              <a:rPr lang="it-IT" sz="1400" b="1" i="0" kern="0">
                <a:solidFill>
                  <a:srgbClr val="000000"/>
                </a:solidFill>
                <a:latin typeface="Optima"/>
                <a:cs typeface="Optima"/>
              </a:rPr>
              <a:t>Feature selection</a:t>
            </a:r>
          </a:p>
          <a:p>
            <a:pPr marL="342900" indent="-342900" algn="l">
              <a:lnSpc>
                <a:spcPct val="80000"/>
              </a:lnSpc>
              <a:spcAft>
                <a:spcPts val="1200"/>
              </a:spcAft>
              <a:defRPr/>
            </a:pPr>
            <a:r>
              <a:rPr lang="it-IT" sz="1400" b="1" i="0" kern="0">
                <a:solidFill>
                  <a:srgbClr val="000000"/>
                </a:solidFill>
                <a:latin typeface="Optima"/>
                <a:cs typeface="Optima"/>
              </a:rPr>
              <a:t>	</a:t>
            </a:r>
            <a:r>
              <a:rPr lang="it-IT" sz="1400" kern="0">
                <a:solidFill>
                  <a:srgbClr val="000000"/>
                </a:solidFill>
                <a:latin typeface="Optima"/>
                <a:cs typeface="Optima"/>
              </a:rPr>
              <a:t>Hancock et al.</a:t>
            </a:r>
            <a:r>
              <a:rPr lang="it-IT" sz="1400" i="0" kern="0">
                <a:solidFill>
                  <a:srgbClr val="000000"/>
                </a:solidFill>
                <a:latin typeface="Optima"/>
                <a:cs typeface="Optima"/>
              </a:rPr>
              <a:t> (GbR’11; ICIAP’11; SIMBAD’11)</a:t>
            </a:r>
          </a:p>
          <a:p>
            <a:pPr marL="342900" indent="-342900" algn="l">
              <a:lnSpc>
                <a:spcPct val="80000"/>
              </a:lnSpc>
              <a:defRPr/>
            </a:pPr>
            <a:r>
              <a:rPr lang="it-IT" sz="1400" b="1" i="0" kern="0">
                <a:solidFill>
                  <a:srgbClr val="000000"/>
                </a:solidFill>
                <a:latin typeface="Optima"/>
                <a:cs typeface="Optima"/>
              </a:rPr>
              <a:t>Image matching and registration</a:t>
            </a:r>
            <a:endParaRPr lang="it-IT" sz="1400" i="0" kern="0">
              <a:solidFill>
                <a:srgbClr val="000000"/>
              </a:solidFill>
              <a:latin typeface="Optima"/>
              <a:cs typeface="Optima"/>
            </a:endParaRPr>
          </a:p>
          <a:p>
            <a:pPr marL="342900" indent="-342900" algn="l">
              <a:lnSpc>
                <a:spcPct val="80000"/>
              </a:lnSpc>
              <a:defRPr/>
            </a:pPr>
            <a:r>
              <a:rPr lang="it-IT" sz="1400" kern="0">
                <a:solidFill>
                  <a:srgbClr val="000000"/>
                </a:solidFill>
                <a:latin typeface="Optima"/>
                <a:cs typeface="Optima"/>
              </a:rPr>
              <a:t>	Torsello et al.</a:t>
            </a:r>
            <a:r>
              <a:rPr lang="it-IT" sz="1400" i="0" kern="0">
                <a:solidFill>
                  <a:srgbClr val="000000"/>
                </a:solidFill>
                <a:latin typeface="Optima"/>
                <a:cs typeface="Optima"/>
              </a:rPr>
              <a:t> (IJCV 2011, ICCV’09, CVPR’10, ECCV’10)</a:t>
            </a:r>
          </a:p>
          <a:p>
            <a:pPr marL="342900" indent="-342900" algn="l">
              <a:lnSpc>
                <a:spcPct val="80000"/>
              </a:lnSpc>
              <a:defRPr/>
            </a:pPr>
            <a:endParaRPr lang="it-IT" sz="1400" b="1" i="0" kern="0">
              <a:solidFill>
                <a:srgbClr val="000000"/>
              </a:solidFill>
              <a:latin typeface="Optima"/>
              <a:cs typeface="Optima"/>
            </a:endParaRPr>
          </a:p>
        </p:txBody>
      </p:sp>
      <p:sp>
        <p:nvSpPr>
          <p:cNvPr id="5"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buClr>
                <a:srgbClr val="CCCCFF"/>
              </a:buClr>
              <a:buFont typeface="Wingdings" pitchFamily="-110" charset="2"/>
              <a:buNone/>
              <a:defRPr/>
            </a:pPr>
            <a:r>
              <a:rPr lang="it-IT" sz="2800" b="1" i="0" kern="0">
                <a:solidFill>
                  <a:srgbClr val="FF0000"/>
                </a:solidFill>
                <a:latin typeface="Optima"/>
                <a:ea typeface="ＭＳ Ｐゴシック" pitchFamily="-108" charset="-128"/>
                <a:cs typeface="Optima"/>
              </a:rPr>
              <a:t>Other Applications of Dominant-Set Clustering</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p:cNvSpPr txBox="1">
            <a:spLocks/>
          </p:cNvSpPr>
          <p:nvPr/>
        </p:nvSpPr>
        <p:spPr bwMode="auto">
          <a:xfrm>
            <a:off x="1524000" y="2636912"/>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buClr>
                <a:srgbClr val="CCCCFF"/>
              </a:buClr>
              <a:buFont typeface="Wingdings" pitchFamily="-110" charset="2"/>
              <a:buNone/>
              <a:defRPr/>
            </a:pPr>
            <a:r>
              <a:rPr lang="it-IT" sz="3600" b="1" i="0" kern="0">
                <a:solidFill>
                  <a:srgbClr val="FF0000"/>
                </a:solidFill>
                <a:latin typeface="Optima"/>
                <a:ea typeface="ＭＳ Ｐゴシック" pitchFamily="-108" charset="-128"/>
                <a:cs typeface="Optima"/>
              </a:rPr>
              <a:t>Extensions</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371600" y="2450270"/>
            <a:ext cx="7315200" cy="1643527"/>
          </a:xfrm>
          <a:prstGeom prst="rect">
            <a:avLst/>
          </a:prstGeom>
          <a:noFill/>
        </p:spPr>
        <p:txBody>
          <a:bodyPr wrap="square" rtlCol="0">
            <a:spAutoFit/>
          </a:bodyPr>
          <a:lstStyle/>
          <a:p>
            <a:pPr algn="just"/>
            <a:r>
              <a:rPr lang="it-IT" sz="1800" b="1" i="0">
                <a:latin typeface="Optima"/>
                <a:cs typeface="Optima"/>
              </a:rPr>
              <a:t>First idea:</a:t>
            </a:r>
            <a:r>
              <a:rPr lang="it-IT" sz="1800" i="0">
                <a:latin typeface="Optima"/>
                <a:cs typeface="Optima"/>
              </a:rPr>
              <a:t> run replicator dynamics from different starting points in the simplex.</a:t>
            </a:r>
          </a:p>
          <a:p>
            <a:pPr algn="just"/>
            <a:endParaRPr lang="it-IT" sz="1800" i="0">
              <a:latin typeface="Optima"/>
              <a:cs typeface="Optima"/>
            </a:endParaRPr>
          </a:p>
          <a:p>
            <a:pPr algn="just"/>
            <a:endParaRPr lang="it-IT" sz="1800" i="0">
              <a:latin typeface="Optima"/>
              <a:cs typeface="Optima"/>
            </a:endParaRPr>
          </a:p>
          <a:p>
            <a:pPr algn="just"/>
            <a:r>
              <a:rPr lang="it-IT" sz="1800" b="1" i="0">
                <a:latin typeface="Optima"/>
                <a:cs typeface="Optima"/>
              </a:rPr>
              <a:t>Problem:</a:t>
            </a:r>
            <a:r>
              <a:rPr lang="it-IT" sz="1800" i="0">
                <a:latin typeface="Optima"/>
                <a:cs typeface="Optima"/>
              </a:rPr>
              <a:t> computationally expensive and no guarantee to find them all.</a:t>
            </a:r>
          </a:p>
        </p:txBody>
      </p:sp>
      <p:sp>
        <p:nvSpPr>
          <p:cNvPr id="6" name="Rectangle 2"/>
          <p:cNvSpPr>
            <a:spLocks noGrp="1" noChangeArrowheads="1"/>
          </p:cNvSpPr>
          <p:nvPr>
            <p:ph type="title"/>
          </p:nvPr>
        </p:nvSpPr>
        <p:spPr>
          <a:xfrm>
            <a:off x="1600200" y="304800"/>
            <a:ext cx="7010400" cy="1143000"/>
          </a:xfrm>
        </p:spPr>
        <p:txBody>
          <a:bodyPr/>
          <a:lstStyle/>
          <a:p>
            <a:r>
              <a:rPr lang="it-IT" sz="2400">
                <a:effectLst>
                  <a:outerShdw blurRad="38100" dist="38100" dir="2700000" algn="tl">
                    <a:srgbClr val="DDDDDD"/>
                  </a:outerShdw>
                </a:effectLst>
                <a:ea typeface="Arial" charset="0"/>
                <a:cs typeface="Arial" charset="0"/>
              </a:rPr>
              <a:t>Finding Overlapping Classes</a:t>
            </a:r>
            <a:endParaRPr lang="el-GR" sz="2400">
              <a:effectLst>
                <a:outerShdw blurRad="38100" dist="38100" dir="2700000" algn="tl">
                  <a:srgbClr val="DDDDDD"/>
                </a:outerShdw>
              </a:effectLst>
              <a:ea typeface="Arial" charset="0"/>
              <a:cs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5" name="Picture 3"/>
          <p:cNvPicPr>
            <a:picLocks noChangeAspect="1" noChangeArrowheads="1"/>
          </p:cNvPicPr>
          <p:nvPr/>
        </p:nvPicPr>
        <p:blipFill>
          <a:blip r:embed="rId2"/>
          <a:srcRect/>
          <a:stretch>
            <a:fillRect/>
          </a:stretch>
        </p:blipFill>
        <p:spPr bwMode="auto">
          <a:xfrm>
            <a:off x="1212850" y="1635125"/>
            <a:ext cx="7751763" cy="4962525"/>
          </a:xfrm>
          <a:prstGeom prst="rect">
            <a:avLst/>
          </a:prstGeom>
          <a:noFill/>
          <a:ln w="9525">
            <a:noFill/>
            <a:miter lim="800000"/>
            <a:headEnd/>
            <a:tailEnd/>
          </a:ln>
          <a:effectLst/>
        </p:spPr>
      </p:pic>
      <p:sp>
        <p:nvSpPr>
          <p:cNvPr id="5" name="Rectangle 2"/>
          <p:cNvSpPr>
            <a:spLocks noGrp="1" noChangeArrowheads="1"/>
          </p:cNvSpPr>
          <p:nvPr>
            <p:ph type="title"/>
          </p:nvPr>
        </p:nvSpPr>
        <p:spPr>
          <a:xfrm>
            <a:off x="1600200" y="304800"/>
            <a:ext cx="7010400" cy="1143000"/>
          </a:xfrm>
        </p:spPr>
        <p:txBody>
          <a:bodyPr/>
          <a:lstStyle/>
          <a:p>
            <a:r>
              <a:rPr lang="it-IT" sz="2400">
                <a:effectLst>
                  <a:outerShdw blurRad="38100" dist="38100" dir="2700000" algn="tl">
                    <a:srgbClr val="DDDDDD"/>
                  </a:outerShdw>
                </a:effectLst>
                <a:ea typeface="Arial" charset="0"/>
                <a:cs typeface="Arial" charset="0"/>
              </a:rPr>
              <a:t>Finding Overlapping Classes:</a:t>
            </a:r>
            <a:br>
              <a:rPr lang="it-IT" sz="2400">
                <a:effectLst>
                  <a:outerShdw blurRad="38100" dist="38100" dir="2700000" algn="tl">
                    <a:srgbClr val="DDDDDD"/>
                  </a:outerShdw>
                </a:effectLst>
                <a:ea typeface="Arial" charset="0"/>
                <a:cs typeface="Arial" charset="0"/>
              </a:rPr>
            </a:br>
            <a:r>
              <a:rPr lang="it-IT" sz="2400">
                <a:effectLst>
                  <a:outerShdw blurRad="38100" dist="38100" dir="2700000" algn="tl">
                    <a:srgbClr val="DDDDDD"/>
                  </a:outerShdw>
                </a:effectLst>
                <a:ea typeface="Arial" charset="0"/>
                <a:cs typeface="Arial" charset="0"/>
              </a:rPr>
              <a:t>Intuition</a:t>
            </a:r>
            <a:endParaRPr lang="el-GR" sz="2400">
              <a:effectLst>
                <a:outerShdw blurRad="38100" dist="38100" dir="2700000" algn="tl">
                  <a:srgbClr val="DDDDDD"/>
                </a:outerShdw>
              </a:effectLst>
              <a:ea typeface="Arial" charset="0"/>
              <a:cs typeface="Arial" charset="0"/>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257300" y="304800"/>
            <a:ext cx="7696200" cy="1143000"/>
          </a:xfrm>
        </p:spPr>
        <p:txBody>
          <a:bodyPr/>
          <a:lstStyle/>
          <a:p>
            <a:r>
              <a:rPr lang="en-US" sz="2400">
                <a:effectLst>
                  <a:outerShdw blurRad="38100" dist="38100" dir="2700000" algn="tl">
                    <a:srgbClr val="DDDDDD"/>
                  </a:outerShdw>
                </a:effectLst>
              </a:rPr>
              <a:t>Building a Hierarchy: </a:t>
            </a:r>
            <a:br>
              <a:rPr lang="en-US" sz="2400">
                <a:effectLst>
                  <a:outerShdw blurRad="38100" dist="38100" dir="2700000" algn="tl">
                    <a:srgbClr val="DDDDDD"/>
                  </a:outerShdw>
                </a:effectLst>
              </a:rPr>
            </a:br>
            <a:r>
              <a:rPr lang="en-US" sz="2400">
                <a:effectLst>
                  <a:outerShdw blurRad="38100" dist="38100" dir="2700000" algn="tl">
                    <a:srgbClr val="DDDDDD"/>
                  </a:outerShdw>
                </a:effectLst>
              </a:rPr>
              <a:t>A Family of Quadratic Programs</a:t>
            </a:r>
            <a:endParaRPr lang="it-IT" sz="2400">
              <a:effectLst>
                <a:outerShdw blurRad="38100" dist="38100" dir="2700000" algn="tl">
                  <a:srgbClr val="DDDDDD"/>
                </a:outerShdw>
              </a:effectLst>
            </a:endParaRPr>
          </a:p>
        </p:txBody>
      </p:sp>
      <p:pic>
        <p:nvPicPr>
          <p:cNvPr id="342019" name="Picture 3"/>
          <p:cNvPicPr>
            <a:picLocks noChangeAspect="1" noChangeArrowheads="1"/>
          </p:cNvPicPr>
          <p:nvPr/>
        </p:nvPicPr>
        <p:blipFill>
          <a:blip r:embed="rId2"/>
          <a:srcRect/>
          <a:stretch>
            <a:fillRect/>
          </a:stretch>
        </p:blipFill>
        <p:spPr bwMode="auto">
          <a:xfrm>
            <a:off x="1371600" y="1828800"/>
            <a:ext cx="7467600" cy="1695450"/>
          </a:xfrm>
          <a:prstGeom prst="rect">
            <a:avLst/>
          </a:prstGeom>
          <a:noFill/>
          <a:ln w="9525">
            <a:noFill/>
            <a:miter lim="800000"/>
            <a:headEnd/>
            <a:tailEnd/>
          </a:ln>
          <a:effectLst/>
        </p:spPr>
      </p:pic>
      <p:pic>
        <p:nvPicPr>
          <p:cNvPr id="342020" name="Picture 4"/>
          <p:cNvPicPr>
            <a:picLocks noChangeAspect="1" noChangeArrowheads="1"/>
          </p:cNvPicPr>
          <p:nvPr/>
        </p:nvPicPr>
        <p:blipFill>
          <a:blip r:embed="rId3"/>
          <a:srcRect/>
          <a:stretch>
            <a:fillRect/>
          </a:stretch>
        </p:blipFill>
        <p:spPr bwMode="auto">
          <a:xfrm>
            <a:off x="1343025" y="3962400"/>
            <a:ext cx="7524750" cy="2257425"/>
          </a:xfrm>
          <a:prstGeom prst="rect">
            <a:avLst/>
          </a:prstGeom>
          <a:noFill/>
          <a:ln w="9525">
            <a:noFill/>
            <a:miter lim="800000"/>
            <a:headEnd/>
            <a:tailEnd/>
          </a:ln>
          <a:effec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2020"/>
                                        </p:tgtEl>
                                        <p:attrNameLst>
                                          <p:attrName>style.visibility</p:attrName>
                                        </p:attrNameLst>
                                      </p:cBhvr>
                                      <p:to>
                                        <p:strVal val="visible"/>
                                      </p:to>
                                    </p:set>
                                    <p:animEffect transition="in" filter="dissolve">
                                      <p:cBhvr>
                                        <p:cTn id="7" dur="500"/>
                                        <p:tgtEl>
                                          <p:spTgt spid="342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t>The effects of </a:t>
            </a:r>
            <a:r>
              <a:rPr lang="en-US" i="1">
                <a:ea typeface="Arial" charset="0"/>
                <a:cs typeface="Arial" charset="0"/>
              </a:rPr>
              <a:t>α</a:t>
            </a:r>
            <a:endParaRPr lang="it-IT" i="1">
              <a:ea typeface="Arial" charset="0"/>
              <a:cs typeface="Arial" charset="0"/>
            </a:endParaRPr>
          </a:p>
        </p:txBody>
      </p:sp>
      <p:pic>
        <p:nvPicPr>
          <p:cNvPr id="344067" name="Picture 3"/>
          <p:cNvPicPr>
            <a:picLocks noChangeAspect="1" noChangeArrowheads="1"/>
          </p:cNvPicPr>
          <p:nvPr/>
        </p:nvPicPr>
        <p:blipFill>
          <a:blip r:embed="rId2"/>
          <a:srcRect/>
          <a:stretch>
            <a:fillRect/>
          </a:stretch>
        </p:blipFill>
        <p:spPr bwMode="auto">
          <a:xfrm>
            <a:off x="5029200" y="2316163"/>
            <a:ext cx="3900488" cy="1570037"/>
          </a:xfrm>
          <a:prstGeom prst="rect">
            <a:avLst/>
          </a:prstGeom>
          <a:noFill/>
          <a:ln w="9525">
            <a:noFill/>
            <a:miter lim="800000"/>
            <a:headEnd/>
            <a:tailEnd/>
          </a:ln>
          <a:effectLst/>
        </p:spPr>
      </p:pic>
      <p:pic>
        <p:nvPicPr>
          <p:cNvPr id="344068" name="Picture 4"/>
          <p:cNvPicPr>
            <a:picLocks noChangeAspect="1" noChangeArrowheads="1"/>
          </p:cNvPicPr>
          <p:nvPr/>
        </p:nvPicPr>
        <p:blipFill>
          <a:blip r:embed="rId3"/>
          <a:srcRect/>
          <a:stretch>
            <a:fillRect/>
          </a:stretch>
        </p:blipFill>
        <p:spPr bwMode="auto">
          <a:xfrm>
            <a:off x="1066800" y="4841875"/>
            <a:ext cx="3962400" cy="1482725"/>
          </a:xfrm>
          <a:prstGeom prst="rect">
            <a:avLst/>
          </a:prstGeom>
          <a:noFill/>
          <a:ln w="9525">
            <a:noFill/>
            <a:miter lim="800000"/>
            <a:headEnd/>
            <a:tailEnd/>
          </a:ln>
          <a:effectLst/>
        </p:spPr>
      </p:pic>
      <p:pic>
        <p:nvPicPr>
          <p:cNvPr id="344069" name="Picture 5"/>
          <p:cNvPicPr>
            <a:picLocks noChangeAspect="1" noChangeArrowheads="1"/>
          </p:cNvPicPr>
          <p:nvPr/>
        </p:nvPicPr>
        <p:blipFill>
          <a:blip r:embed="rId4"/>
          <a:srcRect/>
          <a:stretch>
            <a:fillRect/>
          </a:stretch>
        </p:blipFill>
        <p:spPr bwMode="auto">
          <a:xfrm>
            <a:off x="5029200" y="4786313"/>
            <a:ext cx="3886200" cy="1538287"/>
          </a:xfrm>
          <a:prstGeom prst="rect">
            <a:avLst/>
          </a:prstGeom>
          <a:noFill/>
          <a:ln w="9525">
            <a:noFill/>
            <a:miter lim="800000"/>
            <a:headEnd/>
            <a:tailEnd/>
          </a:ln>
          <a:effectLst/>
        </p:spPr>
      </p:pic>
      <p:pic>
        <p:nvPicPr>
          <p:cNvPr id="344070" name="Picture 6"/>
          <p:cNvPicPr>
            <a:picLocks noChangeAspect="1" noChangeArrowheads="1"/>
          </p:cNvPicPr>
          <p:nvPr/>
        </p:nvPicPr>
        <p:blipFill>
          <a:blip r:embed="rId5"/>
          <a:srcRect/>
          <a:stretch>
            <a:fillRect/>
          </a:stretch>
        </p:blipFill>
        <p:spPr bwMode="auto">
          <a:xfrm>
            <a:off x="1981200" y="2057400"/>
            <a:ext cx="2209800" cy="2103438"/>
          </a:xfrm>
          <a:prstGeom prst="rect">
            <a:avLst/>
          </a:prstGeom>
          <a:noFill/>
          <a:ln w="9525">
            <a:noFill/>
            <a:miter lim="800000"/>
            <a:headEnd/>
            <a:tailEnd/>
          </a:ln>
          <a:effec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4070"/>
                                        </p:tgtEl>
                                        <p:attrNameLst>
                                          <p:attrName>style.visibility</p:attrName>
                                        </p:attrNameLst>
                                      </p:cBhvr>
                                      <p:to>
                                        <p:strVal val="visible"/>
                                      </p:to>
                                    </p:set>
                                    <p:animEffect transition="in" filter="dissolve">
                                      <p:cBhvr>
                                        <p:cTn id="7" dur="500"/>
                                        <p:tgtEl>
                                          <p:spTgt spid="3440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4067"/>
                                        </p:tgtEl>
                                        <p:attrNameLst>
                                          <p:attrName>style.visibility</p:attrName>
                                        </p:attrNameLst>
                                      </p:cBhvr>
                                      <p:to>
                                        <p:strVal val="visible"/>
                                      </p:to>
                                    </p:set>
                                    <p:animEffect transition="in" filter="dissolve">
                                      <p:cBhvr>
                                        <p:cTn id="12" dur="500"/>
                                        <p:tgtEl>
                                          <p:spTgt spid="3440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4068"/>
                                        </p:tgtEl>
                                        <p:attrNameLst>
                                          <p:attrName>style.visibility</p:attrName>
                                        </p:attrNameLst>
                                      </p:cBhvr>
                                      <p:to>
                                        <p:strVal val="visible"/>
                                      </p:to>
                                    </p:set>
                                    <p:animEffect transition="in" filter="dissolve">
                                      <p:cBhvr>
                                        <p:cTn id="17" dur="500"/>
                                        <p:tgtEl>
                                          <p:spTgt spid="34406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44069"/>
                                        </p:tgtEl>
                                        <p:attrNameLst>
                                          <p:attrName>style.visibility</p:attrName>
                                        </p:attrNameLst>
                                      </p:cBhvr>
                                      <p:to>
                                        <p:strVal val="visible"/>
                                      </p:to>
                                    </p:set>
                                    <p:animEffect transition="in" filter="dissolve">
                                      <p:cBhvr>
                                        <p:cTn id="22" dur="500"/>
                                        <p:tgtEl>
                                          <p:spTgt spid="34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sz="2400">
                <a:effectLst>
                  <a:outerShdw blurRad="38100" dist="38100" dir="2700000" algn="tl">
                    <a:srgbClr val="DDDDDD"/>
                  </a:outerShdw>
                </a:effectLst>
              </a:rPr>
              <a:t>The Landscape of  </a:t>
            </a:r>
            <a:r>
              <a:rPr lang="en-US" sz="2400" i="1">
                <a:effectLst>
                  <a:outerShdw blurRad="38100" dist="38100" dir="2700000" algn="tl">
                    <a:srgbClr val="DDDDDD"/>
                  </a:outerShdw>
                </a:effectLst>
                <a:latin typeface="Times New Roman" charset="0"/>
              </a:rPr>
              <a:t>f</a:t>
            </a:r>
            <a:r>
              <a:rPr lang="en-US" sz="2400" baseline="-25000">
                <a:effectLst>
                  <a:outerShdw blurRad="38100" dist="38100" dir="2700000" algn="tl">
                    <a:srgbClr val="DDDDDD"/>
                  </a:outerShdw>
                </a:effectLst>
                <a:ea typeface="Times New Roman" charset="0"/>
                <a:cs typeface="Times New Roman" charset="0"/>
              </a:rPr>
              <a:t>α</a:t>
            </a:r>
            <a:endParaRPr lang="it-IT" sz="2400" baseline="-25000">
              <a:effectLst>
                <a:outerShdw blurRad="38100" dist="38100" dir="2700000" algn="tl">
                  <a:srgbClr val="DDDDDD"/>
                </a:outerShdw>
              </a:effectLst>
            </a:endParaRPr>
          </a:p>
        </p:txBody>
      </p:sp>
      <p:pic>
        <p:nvPicPr>
          <p:cNvPr id="348163" name="Picture 3"/>
          <p:cNvPicPr>
            <a:picLocks noChangeAspect="1" noChangeArrowheads="1"/>
          </p:cNvPicPr>
          <p:nvPr/>
        </p:nvPicPr>
        <p:blipFill>
          <a:blip r:embed="rId2"/>
          <a:srcRect/>
          <a:stretch>
            <a:fillRect/>
          </a:stretch>
        </p:blipFill>
        <p:spPr bwMode="auto">
          <a:xfrm>
            <a:off x="1376363" y="1828800"/>
            <a:ext cx="7458075" cy="819150"/>
          </a:xfrm>
          <a:prstGeom prst="rect">
            <a:avLst/>
          </a:prstGeom>
          <a:noFill/>
          <a:ln w="9525">
            <a:noFill/>
            <a:miter lim="800000"/>
            <a:headEnd/>
            <a:tailEnd/>
          </a:ln>
          <a:effectLst/>
        </p:spPr>
      </p:pic>
      <p:pic>
        <p:nvPicPr>
          <p:cNvPr id="348164" name="Picture 4"/>
          <p:cNvPicPr>
            <a:picLocks noChangeAspect="1" noChangeArrowheads="1"/>
          </p:cNvPicPr>
          <p:nvPr/>
        </p:nvPicPr>
        <p:blipFill>
          <a:blip r:embed="rId3"/>
          <a:srcRect/>
          <a:stretch>
            <a:fillRect/>
          </a:stretch>
        </p:blipFill>
        <p:spPr bwMode="auto">
          <a:xfrm>
            <a:off x="1404938" y="2895600"/>
            <a:ext cx="7400925" cy="495300"/>
          </a:xfrm>
          <a:prstGeom prst="rect">
            <a:avLst/>
          </a:prstGeom>
          <a:noFill/>
          <a:ln w="9525">
            <a:noFill/>
            <a:miter lim="800000"/>
            <a:headEnd/>
            <a:tailEnd/>
          </a:ln>
          <a:effectLst/>
        </p:spPr>
      </p:pic>
      <p:pic>
        <p:nvPicPr>
          <p:cNvPr id="348165" name="Picture 5"/>
          <p:cNvPicPr>
            <a:picLocks noChangeAspect="1" noChangeArrowheads="1"/>
          </p:cNvPicPr>
          <p:nvPr/>
        </p:nvPicPr>
        <p:blipFill>
          <a:blip r:embed="rId4"/>
          <a:srcRect/>
          <a:stretch>
            <a:fillRect/>
          </a:stretch>
        </p:blipFill>
        <p:spPr bwMode="auto">
          <a:xfrm>
            <a:off x="1366838" y="3810000"/>
            <a:ext cx="7477125" cy="933450"/>
          </a:xfrm>
          <a:prstGeom prst="rect">
            <a:avLst/>
          </a:prstGeom>
          <a:noFill/>
          <a:ln w="9525">
            <a:noFill/>
            <a:miter lim="800000"/>
            <a:headEnd/>
            <a:tailEnd/>
          </a:ln>
          <a:effectLst/>
        </p:spPr>
      </p:pic>
      <p:pic>
        <p:nvPicPr>
          <p:cNvPr id="348166" name="Picture 6"/>
          <p:cNvPicPr>
            <a:picLocks noChangeAspect="1" noChangeArrowheads="1"/>
          </p:cNvPicPr>
          <p:nvPr/>
        </p:nvPicPr>
        <p:blipFill>
          <a:blip r:embed="rId5"/>
          <a:srcRect/>
          <a:stretch>
            <a:fillRect/>
          </a:stretch>
        </p:blipFill>
        <p:spPr bwMode="auto">
          <a:xfrm>
            <a:off x="1343025" y="5257800"/>
            <a:ext cx="7524750" cy="809625"/>
          </a:xfrm>
          <a:prstGeom prst="rect">
            <a:avLst/>
          </a:prstGeom>
          <a:noFill/>
          <a:ln w="9525">
            <a:noFill/>
            <a:miter lim="800000"/>
            <a:headEnd/>
            <a:tailEnd/>
          </a:ln>
          <a:effec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166"/>
                                        </p:tgtEl>
                                        <p:attrNameLst>
                                          <p:attrName>style.visibility</p:attrName>
                                        </p:attrNameLst>
                                      </p:cBhvr>
                                      <p:to>
                                        <p:strVal val="visible"/>
                                      </p:to>
                                    </p:set>
                                    <p:animEffect transition="in" filter="dissolve">
                                      <p:cBhvr>
                                        <p:cTn id="7" dur="500"/>
                                        <p:tgtEl>
                                          <p:spTgt spid="348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1447800" y="228600"/>
            <a:ext cx="7315200" cy="1143000"/>
          </a:xfrm>
        </p:spPr>
        <p:txBody>
          <a:bodyPr/>
          <a:lstStyle/>
          <a:p>
            <a:r>
              <a:rPr lang="en-US" sz="2400">
                <a:effectLst>
                  <a:outerShdw blurRad="38100" dist="38100" dir="2700000" algn="tl">
                    <a:srgbClr val="DDDDDD"/>
                  </a:outerShdw>
                </a:effectLst>
              </a:rPr>
              <a:t>Sketch of the Hierarchical Clustering Algorithm</a:t>
            </a:r>
            <a:endParaRPr lang="it-IT" sz="2400">
              <a:effectLst>
                <a:outerShdw blurRad="38100" dist="38100" dir="2700000" algn="tl">
                  <a:srgbClr val="DDDDDD"/>
                </a:outerShdw>
              </a:effectLst>
            </a:endParaRPr>
          </a:p>
        </p:txBody>
      </p:sp>
      <p:pic>
        <p:nvPicPr>
          <p:cNvPr id="349187" name="Picture 3"/>
          <p:cNvPicPr>
            <a:picLocks noChangeAspect="1" noChangeArrowheads="1"/>
          </p:cNvPicPr>
          <p:nvPr/>
        </p:nvPicPr>
        <p:blipFill>
          <a:blip r:embed="rId2"/>
          <a:srcRect/>
          <a:stretch>
            <a:fillRect/>
          </a:stretch>
        </p:blipFill>
        <p:spPr bwMode="auto">
          <a:xfrm>
            <a:off x="1319213" y="1828800"/>
            <a:ext cx="7572375" cy="704850"/>
          </a:xfrm>
          <a:prstGeom prst="rect">
            <a:avLst/>
          </a:prstGeom>
          <a:noFill/>
          <a:ln w="9525">
            <a:noFill/>
            <a:miter lim="800000"/>
            <a:headEnd/>
            <a:tailEnd/>
          </a:ln>
          <a:effectLst/>
        </p:spPr>
      </p:pic>
      <p:pic>
        <p:nvPicPr>
          <p:cNvPr id="349188" name="Picture 4"/>
          <p:cNvPicPr>
            <a:picLocks noChangeAspect="1" noChangeArrowheads="1"/>
          </p:cNvPicPr>
          <p:nvPr/>
        </p:nvPicPr>
        <p:blipFill>
          <a:blip r:embed="rId3"/>
          <a:srcRect/>
          <a:stretch>
            <a:fillRect/>
          </a:stretch>
        </p:blipFill>
        <p:spPr bwMode="auto">
          <a:xfrm>
            <a:off x="1357313" y="3200400"/>
            <a:ext cx="7496175" cy="2238375"/>
          </a:xfrm>
          <a:prstGeom prst="rect">
            <a:avLst/>
          </a:prstGeom>
          <a:noFill/>
          <a:ln w="9525">
            <a:noFill/>
            <a:miter lim="800000"/>
            <a:headEnd/>
            <a:tailEnd/>
          </a:ln>
          <a:effec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 Dealing with High-Order</a:t>
            </a:r>
            <a:r>
              <a:rPr kumimoji="0" lang="it-IT" sz="3000" b="1" i="0" u="none" strike="noStrike" kern="0" cap="none" spc="0" normalizeH="0" noProof="0">
                <a:ln>
                  <a:noFill/>
                </a:ln>
                <a:solidFill>
                  <a:srgbClr val="FF0000"/>
                </a:solidFill>
                <a:effectLst/>
                <a:uLnTx/>
                <a:uFillTx/>
                <a:latin typeface="Optima"/>
                <a:ea typeface="ＭＳ Ｐゴシック" pitchFamily="-108" charset="-128"/>
                <a:cs typeface="Optima"/>
              </a:rPr>
              <a:t> Similarities</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7" name="Rettangolo 6"/>
          <p:cNvSpPr/>
          <p:nvPr/>
        </p:nvSpPr>
        <p:spPr>
          <a:xfrm>
            <a:off x="1371600" y="1371600"/>
            <a:ext cx="7467600" cy="2514535"/>
          </a:xfrm>
          <a:prstGeom prst="rect">
            <a:avLst/>
          </a:prstGeom>
        </p:spPr>
        <p:txBody>
          <a:bodyPr wrap="square">
            <a:spAutoFit/>
          </a:bodyPr>
          <a:lstStyle/>
          <a:p>
            <a:pPr algn="just">
              <a:spcAft>
                <a:spcPts val="1200"/>
              </a:spcAft>
            </a:pPr>
            <a:r>
              <a:rPr lang="it-IT" sz="1800" i="0" smtClean="0">
                <a:latin typeface="Optima"/>
                <a:cs typeface="Optima"/>
              </a:rPr>
              <a:t>A (weighted) hypergraph is a triplet H = (V, E, w), where</a:t>
            </a:r>
          </a:p>
          <a:p>
            <a:pPr marL="540000" indent="-277200" algn="just">
              <a:spcAft>
                <a:spcPts val="600"/>
              </a:spcAft>
              <a:buClr>
                <a:srgbClr val="800000"/>
              </a:buClr>
              <a:buFont typeface="Wingdings" charset="2"/>
              <a:buChar char="§"/>
            </a:pPr>
            <a:r>
              <a:rPr lang="it-IT" sz="1800" i="0" smtClean="0">
                <a:latin typeface="Optima"/>
                <a:cs typeface="Optima"/>
              </a:rPr>
              <a:t>V is a finite set of vertices</a:t>
            </a:r>
          </a:p>
          <a:p>
            <a:pPr marL="540000" indent="-277200" algn="just">
              <a:spcAft>
                <a:spcPts val="600"/>
              </a:spcAft>
              <a:buClr>
                <a:srgbClr val="800000"/>
              </a:buClr>
              <a:buFont typeface="Wingdings" charset="2"/>
              <a:buChar char="§"/>
            </a:pPr>
            <a:r>
              <a:rPr lang="it-IT" sz="1800" i="0" smtClean="0">
                <a:latin typeface="Optima"/>
                <a:cs typeface="Optima"/>
              </a:rPr>
              <a:t>E ⊆ 2</a:t>
            </a:r>
            <a:r>
              <a:rPr lang="it-IT" sz="1800" i="0" baseline="30000" smtClean="0">
                <a:latin typeface="Optima"/>
                <a:cs typeface="Optima"/>
              </a:rPr>
              <a:t>V </a:t>
            </a:r>
            <a:r>
              <a:rPr lang="it-IT" sz="1800" i="0" smtClean="0">
                <a:latin typeface="Optima"/>
                <a:cs typeface="Optima"/>
              </a:rPr>
              <a:t>is the set of (hyper-)edges (where 2</a:t>
            </a:r>
            <a:r>
              <a:rPr lang="it-IT" sz="1800" i="0" baseline="30000" smtClean="0">
                <a:latin typeface="Optima"/>
                <a:cs typeface="Optima"/>
              </a:rPr>
              <a:t>V</a:t>
            </a:r>
            <a:r>
              <a:rPr lang="it-IT" sz="1800" i="0" smtClean="0">
                <a:latin typeface="Optima"/>
                <a:cs typeface="Optima"/>
              </a:rPr>
              <a:t> is the power set of V) </a:t>
            </a:r>
          </a:p>
          <a:p>
            <a:pPr marL="540000" indent="-277200" algn="just">
              <a:spcAft>
                <a:spcPts val="1800"/>
              </a:spcAft>
              <a:buClr>
                <a:srgbClr val="800000"/>
              </a:buClr>
              <a:buFont typeface="Wingdings" charset="2"/>
              <a:buChar char="§"/>
            </a:pPr>
            <a:r>
              <a:rPr lang="it-IT" sz="1800" i="0" smtClean="0">
                <a:latin typeface="Optima"/>
                <a:cs typeface="Optima"/>
              </a:rPr>
              <a:t>w : E → R is a real-valued function assigning a weight to each edge </a:t>
            </a:r>
          </a:p>
          <a:p>
            <a:pPr indent="-277200" algn="just">
              <a:spcAft>
                <a:spcPts val="600"/>
              </a:spcAft>
              <a:buClr>
                <a:srgbClr val="800000"/>
              </a:buClr>
            </a:pPr>
            <a:r>
              <a:rPr lang="it-IT" sz="1800" i="0" smtClean="0">
                <a:latin typeface="Optima"/>
                <a:cs typeface="Optima"/>
              </a:rPr>
              <a:t>W</a:t>
            </a:r>
            <a:r>
              <a:rPr lang="it-IT" sz="1800" i="0">
                <a:latin typeface="Optima"/>
                <a:cs typeface="Optima"/>
              </a:rPr>
              <a:t>e will focus on a particular class of hypergraphs, called </a:t>
            </a:r>
            <a:r>
              <a:rPr lang="it-IT" sz="1800" b="1" i="0">
                <a:latin typeface="Optima"/>
                <a:cs typeface="Optima"/>
              </a:rPr>
              <a:t>k-graphs</a:t>
            </a:r>
            <a:r>
              <a:rPr lang="it-IT" sz="1800" i="0">
                <a:latin typeface="Optima"/>
                <a:cs typeface="Optima"/>
              </a:rPr>
              <a:t>, whose edges have fixed cardinality </a:t>
            </a:r>
            <a:r>
              <a:rPr lang="it-IT" sz="1800">
                <a:latin typeface="Optima"/>
                <a:cs typeface="Optima"/>
              </a:rPr>
              <a:t>k</a:t>
            </a:r>
            <a:r>
              <a:rPr lang="it-IT" sz="1800" i="0">
                <a:latin typeface="Optima"/>
                <a:cs typeface="Optima"/>
              </a:rPr>
              <a:t> ≥ 2.</a:t>
            </a:r>
          </a:p>
        </p:txBody>
      </p:sp>
      <p:pic>
        <p:nvPicPr>
          <p:cNvPr id="8" name="Immagine 7"/>
          <p:cNvPicPr>
            <a:picLocks noChangeAspect="1"/>
          </p:cNvPicPr>
          <p:nvPr/>
        </p:nvPicPr>
        <p:blipFill>
          <a:blip r:embed="rId2"/>
          <a:stretch>
            <a:fillRect/>
          </a:stretch>
        </p:blipFill>
        <p:spPr>
          <a:xfrm>
            <a:off x="3581400" y="4137124"/>
            <a:ext cx="2971800" cy="2263676"/>
          </a:xfrm>
          <a:prstGeom prst="rect">
            <a:avLst/>
          </a:prstGeom>
        </p:spPr>
      </p:pic>
      <p:sp>
        <p:nvSpPr>
          <p:cNvPr id="9" name="CasellaDiTesto 8"/>
          <p:cNvSpPr txBox="1"/>
          <p:nvPr/>
        </p:nvSpPr>
        <p:spPr>
          <a:xfrm>
            <a:off x="2133600" y="6474023"/>
            <a:ext cx="6100204" cy="307777"/>
          </a:xfrm>
          <a:prstGeom prst="rect">
            <a:avLst/>
          </a:prstGeom>
          <a:noFill/>
        </p:spPr>
        <p:txBody>
          <a:bodyPr wrap="none" rtlCol="0">
            <a:spAutoFit/>
          </a:bodyPr>
          <a:lstStyle/>
          <a:p>
            <a:pPr algn="l"/>
            <a:r>
              <a:rPr lang="it-IT" sz="1400" i="0">
                <a:latin typeface="Optima"/>
                <a:cs typeface="Optima"/>
              </a:rPr>
              <a:t>A hypergraph where the vertices are flag colors and the hyperedges are flags.</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30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What is a Cluster?</a:t>
            </a:r>
          </a:p>
        </p:txBody>
      </p:sp>
      <p:pic>
        <p:nvPicPr>
          <p:cNvPr id="38916" name="Immagine 4"/>
          <p:cNvPicPr>
            <a:picLocks noChangeAspect="1"/>
          </p:cNvPicPr>
          <p:nvPr/>
        </p:nvPicPr>
        <p:blipFill>
          <a:blip r:embed="rId2"/>
          <a:srcRect/>
          <a:stretch>
            <a:fillRect/>
          </a:stretch>
        </p:blipFill>
        <p:spPr bwMode="auto">
          <a:xfrm>
            <a:off x="3491880" y="4293096"/>
            <a:ext cx="2908920" cy="2349759"/>
          </a:xfrm>
          <a:prstGeom prst="rect">
            <a:avLst/>
          </a:prstGeom>
          <a:noFill/>
          <a:ln w="9525">
            <a:noFill/>
            <a:miter lim="800000"/>
            <a:headEnd/>
            <a:tailEnd/>
          </a:ln>
        </p:spPr>
      </p:pic>
      <p:sp>
        <p:nvSpPr>
          <p:cNvPr id="5" name="Rectangle 2051"/>
          <p:cNvSpPr txBox="1">
            <a:spLocks noChangeArrowheads="1"/>
          </p:cNvSpPr>
          <p:nvPr/>
        </p:nvSpPr>
        <p:spPr bwMode="auto">
          <a:xfrm>
            <a:off x="1371600" y="1628800"/>
            <a:ext cx="7467600" cy="2362200"/>
          </a:xfrm>
          <a:prstGeom prst="rect">
            <a:avLst/>
          </a:prstGeom>
          <a:noFill/>
          <a:ln w="9525">
            <a:noFill/>
            <a:miter lim="800000"/>
            <a:headEnd/>
            <a:tailEnd/>
          </a:ln>
        </p:spPr>
        <p:txBody>
          <a:bodyPr>
            <a:prstTxWarp prst="textNoShape">
              <a:avLst/>
            </a:prstTxWarp>
          </a:bodyPr>
          <a:lstStyle/>
          <a:p>
            <a:pPr indent="-342900" algn="just">
              <a:spcBef>
                <a:spcPts val="0"/>
              </a:spcBef>
              <a:buClrTx/>
              <a:buFont typeface="Wingdings" pitchFamily="-108" charset="2"/>
              <a:buNone/>
              <a:defRPr/>
            </a:pPr>
            <a:r>
              <a:rPr lang="it-IT" sz="1700" i="0" kern="0">
                <a:solidFill>
                  <a:srgbClr val="000000"/>
                </a:solidFill>
                <a:latin typeface="Optima"/>
                <a:cs typeface="Optima"/>
              </a:rPr>
              <a:t>No universally accepted (formal) definition of a “cluster” but, informally, a cluster should satisfy two criteria:</a:t>
            </a:r>
          </a:p>
          <a:p>
            <a:pPr marL="342900" indent="-342900" algn="just">
              <a:buClrTx/>
              <a:buFont typeface="Wingdings" pitchFamily="-108" charset="2"/>
              <a:buNone/>
              <a:defRPr/>
            </a:pPr>
            <a:endParaRPr lang="it-IT" sz="1700" i="0" kern="0">
              <a:solidFill>
                <a:srgbClr val="000000"/>
              </a:solidFill>
              <a:latin typeface="Optima"/>
              <a:cs typeface="Optima"/>
            </a:endParaRPr>
          </a:p>
          <a:p>
            <a:pPr marL="342900" indent="-342900" algn="just">
              <a:spcAft>
                <a:spcPts val="1200"/>
              </a:spcAft>
              <a:buClrTx/>
              <a:buFont typeface="Wingdings" pitchFamily="-108" charset="2"/>
              <a:buNone/>
              <a:defRPr/>
            </a:pPr>
            <a:r>
              <a:rPr lang="it-IT" sz="1700" b="1" i="0" kern="0">
                <a:solidFill>
                  <a:srgbClr val="000000"/>
                </a:solidFill>
                <a:effectLst>
                  <a:outerShdw blurRad="38100" dist="38100" dir="2700000" algn="tl">
                    <a:srgbClr val="DDDDDD"/>
                  </a:outerShdw>
                </a:effectLst>
                <a:latin typeface="Optima"/>
                <a:cs typeface="Optima"/>
              </a:rPr>
              <a:t>Internal criterion</a:t>
            </a:r>
            <a:r>
              <a:rPr lang="it-IT" sz="1700" i="0" kern="0">
                <a:solidFill>
                  <a:srgbClr val="000000"/>
                </a:solidFill>
                <a:latin typeface="Optima"/>
                <a:cs typeface="Optima"/>
              </a:rPr>
              <a:t>: all “objects” </a:t>
            </a:r>
            <a:r>
              <a:rPr lang="it-IT" sz="1700" kern="0">
                <a:solidFill>
                  <a:srgbClr val="000000"/>
                </a:solidFill>
                <a:latin typeface="Optima"/>
                <a:cs typeface="Optima"/>
              </a:rPr>
              <a:t>inside</a:t>
            </a:r>
            <a:r>
              <a:rPr lang="it-IT" sz="1700" i="0" kern="0">
                <a:solidFill>
                  <a:srgbClr val="000000"/>
                </a:solidFill>
                <a:latin typeface="Optima"/>
                <a:cs typeface="Optima"/>
              </a:rPr>
              <a:t> a cluster should be highly similar to each other</a:t>
            </a:r>
          </a:p>
          <a:p>
            <a:pPr marL="342900" indent="-342900" algn="just">
              <a:buClrTx/>
              <a:buFont typeface="Wingdings" pitchFamily="-108" charset="2"/>
              <a:buNone/>
              <a:defRPr/>
            </a:pPr>
            <a:r>
              <a:rPr lang="it-IT" sz="1700" b="1" i="0" kern="0">
                <a:solidFill>
                  <a:srgbClr val="000000"/>
                </a:solidFill>
                <a:effectLst>
                  <a:outerShdw blurRad="38100" dist="38100" dir="2700000" algn="tl">
                    <a:srgbClr val="DDDDDD"/>
                  </a:outerShdw>
                </a:effectLst>
                <a:latin typeface="Optima"/>
                <a:cs typeface="Optima"/>
              </a:rPr>
              <a:t>External criterion</a:t>
            </a:r>
            <a:r>
              <a:rPr lang="it-IT" sz="1700" i="0" kern="0">
                <a:solidFill>
                  <a:srgbClr val="000000"/>
                </a:solidFill>
                <a:latin typeface="Optima"/>
                <a:cs typeface="Optima"/>
              </a:rPr>
              <a:t>: all “objects” </a:t>
            </a:r>
            <a:r>
              <a:rPr lang="it-IT" sz="1700" kern="0">
                <a:solidFill>
                  <a:srgbClr val="000000"/>
                </a:solidFill>
                <a:latin typeface="Optima"/>
                <a:cs typeface="Optima"/>
              </a:rPr>
              <a:t>outside</a:t>
            </a:r>
            <a:r>
              <a:rPr lang="it-IT" sz="1700" i="0" kern="0">
                <a:solidFill>
                  <a:srgbClr val="000000"/>
                </a:solidFill>
                <a:latin typeface="Optima"/>
                <a:cs typeface="Optima"/>
              </a:rPr>
              <a:t> a cluster should be highly dissimilar to the ones inside</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fade">
                                      <p:cBhvr>
                                        <p:cTn id="12"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The Hypergraph Clustering Game</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sp>
        <p:nvSpPr>
          <p:cNvPr id="6" name="Rettangolo 5"/>
          <p:cNvSpPr/>
          <p:nvPr/>
        </p:nvSpPr>
        <p:spPr>
          <a:xfrm>
            <a:off x="1524000" y="1507188"/>
            <a:ext cx="7086600" cy="2683812"/>
          </a:xfrm>
          <a:prstGeom prst="rect">
            <a:avLst/>
          </a:prstGeom>
        </p:spPr>
        <p:txBody>
          <a:bodyPr wrap="square">
            <a:spAutoFit/>
          </a:bodyPr>
          <a:lstStyle/>
          <a:p>
            <a:pPr algn="just"/>
            <a:r>
              <a:rPr lang="it-IT" sz="1800" i="0" smtClean="0">
                <a:latin typeface="Optima"/>
                <a:cs typeface="Optima"/>
              </a:rPr>
              <a:t>Given a weighted k-graph representing an instance of a hypergraph clustering problem, we cast it into a k-player (hypergraph) clustering game where:</a:t>
            </a:r>
          </a:p>
          <a:p>
            <a:pPr marL="342000" indent="-342000" algn="just">
              <a:buClr>
                <a:srgbClr val="FF0000"/>
              </a:buClr>
            </a:pPr>
            <a:endParaRPr lang="it-IT" sz="1800" i="0" smtClean="0">
              <a:latin typeface="Optima"/>
              <a:cs typeface="Optima"/>
            </a:endParaRPr>
          </a:p>
          <a:p>
            <a:pPr marL="342000" indent="-342000" algn="just">
              <a:spcAft>
                <a:spcPts val="600"/>
              </a:spcAft>
              <a:buClr>
                <a:srgbClr val="FF0000"/>
              </a:buClr>
              <a:buFont typeface="Wingdings" charset="2"/>
              <a:buChar char="ü"/>
            </a:pPr>
            <a:r>
              <a:rPr lang="it-IT" sz="1800" i="0" smtClean="0">
                <a:latin typeface="Optima"/>
                <a:cs typeface="Optima"/>
              </a:rPr>
              <a:t>There are k players</a:t>
            </a:r>
          </a:p>
          <a:p>
            <a:pPr marL="342000" indent="-342000" algn="just">
              <a:spcAft>
                <a:spcPts val="600"/>
              </a:spcAft>
              <a:buClr>
                <a:srgbClr val="FF0000"/>
              </a:buClr>
              <a:buFont typeface="Wingdings" charset="2"/>
              <a:buChar char="ü"/>
            </a:pPr>
            <a:r>
              <a:rPr lang="it-IT" sz="1800" i="0" smtClean="0">
                <a:latin typeface="Optima"/>
                <a:cs typeface="Optima"/>
              </a:rPr>
              <a:t>The objects to be clustered are the pure strategies</a:t>
            </a:r>
          </a:p>
          <a:p>
            <a:pPr marL="342000" indent="-342000" algn="just">
              <a:spcAft>
                <a:spcPts val="600"/>
              </a:spcAft>
              <a:buClr>
                <a:srgbClr val="FF0000"/>
              </a:buClr>
              <a:buFont typeface="Wingdings" charset="2"/>
              <a:buChar char="ü"/>
            </a:pPr>
            <a:r>
              <a:rPr lang="it-IT" sz="1800" i="0" smtClean="0">
                <a:latin typeface="Optima"/>
                <a:cs typeface="Optima"/>
              </a:rPr>
              <a:t>The payoff function is proportional to the similarity of the objects/strategies selected by the players</a:t>
            </a:r>
          </a:p>
        </p:txBody>
      </p:sp>
      <p:sp>
        <p:nvSpPr>
          <p:cNvPr id="4" name="Rettangolo 3"/>
          <p:cNvSpPr/>
          <p:nvPr/>
        </p:nvSpPr>
        <p:spPr>
          <a:xfrm>
            <a:off x="1524000" y="4572000"/>
            <a:ext cx="7086600" cy="1865126"/>
          </a:xfrm>
          <a:prstGeom prst="rect">
            <a:avLst/>
          </a:prstGeom>
        </p:spPr>
        <p:txBody>
          <a:bodyPr wrap="square">
            <a:spAutoFit/>
          </a:bodyPr>
          <a:lstStyle/>
          <a:p>
            <a:pPr algn="just"/>
            <a:r>
              <a:rPr lang="it-IT" sz="1800" b="1" i="0" smtClean="0">
                <a:latin typeface="Optima"/>
                <a:cs typeface="Optima"/>
              </a:rPr>
              <a:t>Definition (ESS-cluster).</a:t>
            </a:r>
            <a:r>
              <a:rPr lang="it-IT" sz="1800" i="0" smtClean="0">
                <a:latin typeface="Optima"/>
                <a:cs typeface="Optima"/>
              </a:rPr>
              <a:t> Given an instance of a hypergraph clustering problem H = (V,E,w), an ESS-cluster of H is an ESS of the corresponding hypergraph clustering game.</a:t>
            </a:r>
          </a:p>
          <a:p>
            <a:pPr algn="just"/>
            <a:endParaRPr lang="it-IT" sz="1800" i="0" smtClean="0">
              <a:latin typeface="Optima"/>
              <a:cs typeface="Optima"/>
            </a:endParaRPr>
          </a:p>
          <a:p>
            <a:pPr algn="just"/>
            <a:r>
              <a:rPr lang="it-IT" sz="1800" i="0" smtClean="0">
                <a:latin typeface="Optima"/>
                <a:cs typeface="Optima"/>
              </a:rPr>
              <a:t>Like the k=2 case, ESS-clusters do incorporate both internal and external cluster criteria (see PAMI 2013)</a:t>
            </a:r>
            <a:endParaRPr lang="it-IT" sz="1800" i="0">
              <a:latin typeface="Optima"/>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ESS’s and Polynomial Optimization</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pic>
        <p:nvPicPr>
          <p:cNvPr id="8" name="Immagine 7"/>
          <p:cNvPicPr>
            <a:picLocks noChangeAspect="1"/>
          </p:cNvPicPr>
          <p:nvPr/>
        </p:nvPicPr>
        <p:blipFill>
          <a:blip r:embed="rId3"/>
          <a:stretch>
            <a:fillRect/>
          </a:stretch>
        </p:blipFill>
        <p:spPr>
          <a:xfrm>
            <a:off x="1600200" y="2195214"/>
            <a:ext cx="6781800" cy="3214986"/>
          </a:xfrm>
          <a:prstGeom prst="rect">
            <a:avLst/>
          </a:prstGeom>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FF0000"/>
                </a:solidFill>
                <a:latin typeface="Optima"/>
                <a:ea typeface="ＭＳ Ｐゴシック" pitchFamily="-108" charset="-128"/>
                <a:cs typeface="Optima"/>
              </a:rPr>
              <a:t>Baum-Eagon Inequality</a:t>
            </a:r>
            <a:endPar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endParaRPr>
          </a:p>
        </p:txBody>
      </p:sp>
      <p:pic>
        <p:nvPicPr>
          <p:cNvPr id="5" name="Immagine 4"/>
          <p:cNvPicPr>
            <a:picLocks noChangeAspect="1"/>
          </p:cNvPicPr>
          <p:nvPr/>
        </p:nvPicPr>
        <p:blipFill>
          <a:blip r:embed="rId3"/>
          <a:stretch>
            <a:fillRect/>
          </a:stretch>
        </p:blipFill>
        <p:spPr>
          <a:xfrm>
            <a:off x="1524000" y="1679116"/>
            <a:ext cx="6781800" cy="2816684"/>
          </a:xfrm>
          <a:prstGeom prst="rect">
            <a:avLst/>
          </a:prstGeom>
        </p:spPr>
      </p:pic>
      <p:pic>
        <p:nvPicPr>
          <p:cNvPr id="4" name="Immagine 3"/>
          <p:cNvPicPr>
            <a:picLocks noChangeAspect="1"/>
          </p:cNvPicPr>
          <p:nvPr/>
        </p:nvPicPr>
        <p:blipFill>
          <a:blip r:embed="rId4"/>
          <a:stretch>
            <a:fillRect/>
          </a:stretch>
        </p:blipFill>
        <p:spPr>
          <a:xfrm>
            <a:off x="1511300" y="4953000"/>
            <a:ext cx="6794500" cy="1486681"/>
          </a:xfrm>
          <a:prstGeom prst="rect">
            <a:avLst/>
          </a:prstGeom>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 An exampe: Line Clustering</a:t>
            </a:r>
          </a:p>
        </p:txBody>
      </p:sp>
      <p:pic>
        <p:nvPicPr>
          <p:cNvPr id="5" name="Immagine 4"/>
          <p:cNvPicPr>
            <a:picLocks noChangeAspect="1"/>
          </p:cNvPicPr>
          <p:nvPr/>
        </p:nvPicPr>
        <p:blipFill>
          <a:blip r:embed="rId3"/>
          <a:stretch>
            <a:fillRect/>
          </a:stretch>
        </p:blipFill>
        <p:spPr>
          <a:xfrm>
            <a:off x="1209928" y="1374720"/>
            <a:ext cx="7781672" cy="5407080"/>
          </a:xfrm>
          <a:prstGeom prst="rect">
            <a:avLst/>
          </a:prstGeom>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In a nutshell…</a:t>
            </a:r>
          </a:p>
        </p:txBody>
      </p:sp>
      <p:sp>
        <p:nvSpPr>
          <p:cNvPr id="5" name="Rectangle 3"/>
          <p:cNvSpPr txBox="1">
            <a:spLocks noChangeArrowheads="1"/>
          </p:cNvSpPr>
          <p:nvPr/>
        </p:nvSpPr>
        <p:spPr bwMode="auto">
          <a:xfrm>
            <a:off x="1295400" y="1371600"/>
            <a:ext cx="7391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ts val="0"/>
              </a:spcBef>
              <a:spcAft>
                <a:spcPts val="1600"/>
              </a:spcAft>
              <a:buClrTx/>
              <a:buSzTx/>
              <a:buFont typeface="Wingdings" charset="2"/>
              <a:buNone/>
              <a:tabLst/>
              <a:defRPr/>
            </a:pPr>
            <a:r>
              <a:rPr lang="it-IT" sz="1600" i="0" kern="0" smtClean="0">
                <a:solidFill>
                  <a:srgbClr val="000000"/>
                </a:solidFill>
                <a:latin typeface="Optima"/>
                <a:ea typeface="ＭＳ Ｐゴシック" charset="-128"/>
                <a:cs typeface="Optima"/>
              </a:rPr>
              <a:t>The game-theoretic/dominant-set </a:t>
            </a: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approach:</a:t>
            </a: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makes no assumption on the structure of the affinity matrix, being it able to work with asymmetric and even negative similarity functions</a:t>
            </a: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does not require </a:t>
            </a:r>
            <a:r>
              <a:rPr kumimoji="0" lang="it-IT" sz="1600" b="0" i="1" u="none" strike="noStrike" kern="0" cap="none" spc="0" normalizeH="0" baseline="0" noProof="0" smtClean="0">
                <a:ln>
                  <a:noFill/>
                </a:ln>
                <a:solidFill>
                  <a:srgbClr val="000000"/>
                </a:solidFill>
                <a:effectLst/>
                <a:uLnTx/>
                <a:uFillTx/>
                <a:latin typeface="Optima"/>
                <a:ea typeface="ＭＳ Ｐゴシック" charset="-128"/>
                <a:cs typeface="Optima"/>
              </a:rPr>
              <a:t>a priori</a:t>
            </a: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 knowledge on the number of clusters (since it extracts them sequentially)</a:t>
            </a: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leaves clutter elements unassigned (useful, e.g., in figure/ground separation or one-class clustering problems)</a:t>
            </a: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allows principled ways of assigning out-of-sample items </a:t>
            </a:r>
            <a:r>
              <a:rPr kumimoji="0" lang="it-IT" sz="1600" b="0" i="1" u="none" strike="noStrike" kern="0" cap="none" spc="0" normalizeH="0" baseline="0" noProof="0" smtClean="0">
                <a:ln>
                  <a:noFill/>
                </a:ln>
                <a:solidFill>
                  <a:srgbClr val="000000"/>
                </a:solidFill>
                <a:effectLst/>
                <a:uLnTx/>
                <a:uFillTx/>
                <a:latin typeface="Optima"/>
                <a:ea typeface="ＭＳ Ｐゴシック" charset="-128"/>
                <a:cs typeface="Optima"/>
              </a:rPr>
              <a:t>(NIPS’04)</a:t>
            </a:r>
            <a:endPar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endParaRP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allows extracting overlapping clusters </a:t>
            </a:r>
            <a:r>
              <a:rPr kumimoji="0" lang="it-IT" sz="1600" b="0" i="1" u="none" strike="noStrike" kern="0" cap="none" spc="0" normalizeH="0" baseline="0" noProof="0" smtClean="0">
                <a:ln>
                  <a:noFill/>
                </a:ln>
                <a:solidFill>
                  <a:srgbClr val="000000"/>
                </a:solidFill>
                <a:effectLst/>
                <a:uLnTx/>
                <a:uFillTx/>
                <a:latin typeface="Optima"/>
                <a:ea typeface="ＭＳ Ｐゴシック" charset="-128"/>
                <a:cs typeface="Optima"/>
              </a:rPr>
              <a:t>(ICPR’08)</a:t>
            </a:r>
            <a:endPar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endParaRP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generalizes naturally to hypergraph clustering problems, i.e., in the presence of high-order affinities, in which case the clustering game is played by more than two players </a:t>
            </a:r>
            <a:r>
              <a:rPr kumimoji="0" lang="it-IT" sz="1600" b="0" i="1" u="none" strike="noStrike" kern="0" cap="none" spc="0" normalizeH="0" baseline="0" noProof="0" smtClean="0">
                <a:ln>
                  <a:noFill/>
                </a:ln>
                <a:solidFill>
                  <a:srgbClr val="000000"/>
                </a:solidFill>
                <a:effectLst/>
                <a:uLnTx/>
                <a:uFillTx/>
                <a:latin typeface="Optima"/>
                <a:ea typeface="ＭＳ Ｐゴシック" charset="-128"/>
                <a:cs typeface="Optima"/>
              </a:rPr>
              <a:t>(PAMI’13)</a:t>
            </a: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lang="it-IT" sz="1600" i="0" kern="0" smtClean="0">
                <a:solidFill>
                  <a:srgbClr val="000000"/>
                </a:solidFill>
                <a:latin typeface="Optima"/>
                <a:ea typeface="ＭＳ Ｐゴシック" charset="-128"/>
                <a:cs typeface="Optima"/>
              </a:rPr>
              <a:t>extends to hierarchical clustering </a:t>
            </a:r>
            <a:r>
              <a:rPr lang="it-IT" sz="1600" kern="0" smtClean="0">
                <a:solidFill>
                  <a:srgbClr val="000000"/>
                </a:solidFill>
                <a:latin typeface="Optima"/>
                <a:ea typeface="ＭＳ Ｐゴシック" charset="-128"/>
                <a:cs typeface="Optima"/>
              </a:rPr>
              <a:t>(ICCV’03: EMMCVPR’09)</a:t>
            </a:r>
            <a:endParaRPr lang="it-IT" sz="1600" i="0" kern="0" smtClean="0">
              <a:solidFill>
                <a:srgbClr val="000000"/>
              </a:solidFill>
              <a:latin typeface="Optima"/>
              <a:ea typeface="ＭＳ Ｐゴシック" charset="-128"/>
              <a:cs typeface="Optima"/>
            </a:endParaRPr>
          </a:p>
          <a:p>
            <a:pPr marL="342900" marR="0" lvl="0" indent="-342900" algn="l" defTabSz="914400" rtl="0" eaLnBrk="1" fontAlgn="base" latinLnBrk="0" hangingPunct="1">
              <a:lnSpc>
                <a:spcPct val="100000"/>
              </a:lnSpc>
              <a:spcBef>
                <a:spcPts val="0"/>
              </a:spcBef>
              <a:spcAft>
                <a:spcPts val="1600"/>
              </a:spcAft>
              <a:buClr>
                <a:srgbClr val="FF0000"/>
              </a:buClr>
              <a:buSzTx/>
              <a:buFont typeface="Wingdings" charset="2"/>
              <a:buChar char="ü"/>
              <a:tabLst/>
              <a:defRPr/>
            </a:pPr>
            <a:r>
              <a:rPr lang="it-IT" sz="1600" i="0" kern="0" smtClean="0">
                <a:solidFill>
                  <a:srgbClr val="000000"/>
                </a:solidFill>
                <a:latin typeface="Optima"/>
                <a:ea typeface="ＭＳ Ｐゴシック" charset="-128"/>
                <a:cs typeface="Optima"/>
              </a:rPr>
              <a:t>a</a:t>
            </a:r>
            <a:r>
              <a:rPr kumimoji="0" lang="it-IT" sz="1600" b="0" i="0" u="none" strike="noStrike" kern="0" cap="none" spc="0" normalizeH="0" baseline="0" noProof="0" smtClean="0">
                <a:ln>
                  <a:noFill/>
                </a:ln>
                <a:solidFill>
                  <a:srgbClr val="000000"/>
                </a:solidFill>
                <a:effectLst/>
                <a:uLnTx/>
                <a:uFillTx/>
                <a:latin typeface="Optima"/>
                <a:ea typeface="ＭＳ Ｐゴシック" charset="-128"/>
                <a:cs typeface="Optima"/>
              </a:rPr>
              <a:t>llows using multiple affinity matrices using Pareto-Nash notion</a:t>
            </a:r>
            <a:r>
              <a:rPr kumimoji="0" lang="it-IT" sz="1600" b="0" i="1" u="none" strike="noStrike" kern="0" cap="none" spc="0" normalizeH="0" baseline="0" noProof="0" smtClean="0">
                <a:ln>
                  <a:noFill/>
                </a:ln>
                <a:solidFill>
                  <a:srgbClr val="000000"/>
                </a:solidFill>
                <a:effectLst/>
                <a:uLnTx/>
                <a:uFillTx/>
                <a:latin typeface="Optima"/>
                <a:ea typeface="ＭＳ Ｐゴシック" charset="-128"/>
                <a:cs typeface="Optima"/>
              </a:rPr>
              <a:t> (SIMBAD’15)</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References</a:t>
            </a:r>
          </a:p>
        </p:txBody>
      </p:sp>
      <p:sp>
        <p:nvSpPr>
          <p:cNvPr id="4" name="Rectangle 3"/>
          <p:cNvSpPr txBox="1">
            <a:spLocks noChangeArrowheads="1"/>
          </p:cNvSpPr>
          <p:nvPr/>
        </p:nvSpPr>
        <p:spPr bwMode="auto">
          <a:xfrm>
            <a:off x="1331640" y="1484784"/>
            <a:ext cx="7467600" cy="5040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60000" indent="-457200" algn="just">
              <a:spcAft>
                <a:spcPts val="1000"/>
              </a:spcAft>
            </a:pPr>
            <a:r>
              <a:rPr lang="it-IT" sz="1800" b="1" i="0">
                <a:latin typeface="Optima"/>
                <a:cs typeface="Optima"/>
              </a:rPr>
              <a:t>S. Rota Bulò and M. Pelillo. Dominant-set clustering: A review. </a:t>
            </a:r>
            <a:r>
              <a:rPr lang="it-IT" sz="1800" b="1">
                <a:latin typeface="Optima"/>
                <a:cs typeface="Optima"/>
              </a:rPr>
              <a:t>Europ. J. Oper. Res. (</a:t>
            </a:r>
            <a:r>
              <a:rPr lang="it-IT" sz="1800" b="1" i="0">
                <a:latin typeface="Optima"/>
                <a:cs typeface="Optima"/>
              </a:rPr>
              <a:t>2017)</a:t>
            </a:r>
          </a:p>
          <a:p>
            <a:pPr marL="457200" indent="-457200" algn="l">
              <a:lnSpc>
                <a:spcPct val="80000"/>
              </a:lnSpc>
              <a:spcAft>
                <a:spcPts val="1000"/>
              </a:spcAft>
              <a:buClrTx/>
              <a:defRPr/>
            </a:pPr>
            <a:r>
              <a:rPr lang="en-US" sz="1800" i="0" kern="0">
                <a:latin typeface="Optima"/>
                <a:ea typeface="ＭＳ Ｐゴシック" charset="-128"/>
                <a:cs typeface="Optima"/>
              </a:rPr>
              <a:t>M. Pavan and M. Pelillo. Dominant sets and pairwise clustering. </a:t>
            </a:r>
            <a:r>
              <a:rPr lang="en-US" sz="1800" kern="0">
                <a:latin typeface="Optima"/>
                <a:ea typeface="ＭＳ Ｐゴシック" charset="-128"/>
                <a:cs typeface="Optima"/>
              </a:rPr>
              <a:t>PAMI 2007.</a:t>
            </a:r>
            <a:endParaRPr kumimoji="0" lang="en-US" sz="1800" b="0" i="0" u="none" strike="noStrike" kern="0" cap="none" spc="0" normalizeH="0" baseline="0" noProof="0">
              <a:ln>
                <a:noFill/>
              </a:ln>
              <a:effectLst/>
              <a:uLnTx/>
              <a:uFillTx/>
              <a:latin typeface="Optima"/>
              <a:ea typeface="ＭＳ Ｐゴシック" charset="-128"/>
              <a:cs typeface="Optima"/>
            </a:endParaRPr>
          </a:p>
          <a:p>
            <a:pPr marL="457200" marR="0" lvl="0" indent="-457200" algn="l" defTabSz="914400" rtl="0" eaLnBrk="1" fontAlgn="base" latinLnBrk="0" hangingPunct="1">
              <a:lnSpc>
                <a:spcPct val="80000"/>
              </a:lnSpc>
              <a:spcBef>
                <a:spcPct val="20000"/>
              </a:spcBef>
              <a:spcAft>
                <a:spcPts val="1000"/>
              </a:spcAft>
              <a:buClrTx/>
              <a:buSzTx/>
              <a:buFont typeface="Wingdings" charset="2"/>
              <a:buNone/>
              <a:tabLst/>
              <a:defRPr/>
            </a:pPr>
            <a:r>
              <a:rPr kumimoji="0" lang="en-US" sz="1800" b="0" i="0" u="none" strike="noStrike" kern="0" cap="none" spc="0" normalizeH="0" baseline="0" noProof="0">
                <a:ln>
                  <a:noFill/>
                </a:ln>
                <a:effectLst/>
                <a:uLnTx/>
                <a:uFillTx/>
                <a:latin typeface="Optima"/>
                <a:ea typeface="ＭＳ Ｐゴシック" charset="-128"/>
                <a:cs typeface="Optima"/>
              </a:rPr>
              <a:t>M. Pavan</a:t>
            </a:r>
            <a:r>
              <a:rPr kumimoji="0" lang="en-US" sz="1800" b="0" i="0" u="none" strike="noStrike" kern="0" cap="none" spc="0" normalizeH="0" noProof="0">
                <a:ln>
                  <a:noFill/>
                </a:ln>
                <a:effectLst/>
                <a:uLnTx/>
                <a:uFillTx/>
                <a:latin typeface="Optima"/>
                <a:ea typeface="ＭＳ Ｐゴシック" charset="-128"/>
                <a:cs typeface="Optima"/>
              </a:rPr>
              <a:t> and</a:t>
            </a:r>
            <a:r>
              <a:rPr kumimoji="0" lang="en-US" sz="1800" b="0" i="0" u="none" strike="noStrike" kern="0" cap="none" spc="0" normalizeH="0" baseline="0" noProof="0">
                <a:ln>
                  <a:noFill/>
                </a:ln>
                <a:effectLst/>
                <a:uLnTx/>
                <a:uFillTx/>
                <a:latin typeface="Optima"/>
                <a:ea typeface="ＭＳ Ｐゴシック" charset="-128"/>
                <a:cs typeface="Optima"/>
              </a:rPr>
              <a:t> M. Pelillo. Dominant sets and hierarchical clustering. </a:t>
            </a:r>
            <a:r>
              <a:rPr kumimoji="0" lang="en-US" sz="1800" b="0" i="1" u="none" strike="noStrike" kern="0" cap="none" spc="0" normalizeH="0" baseline="0" noProof="0">
                <a:ln>
                  <a:noFill/>
                </a:ln>
                <a:effectLst/>
                <a:uLnTx/>
                <a:uFillTx/>
                <a:latin typeface="Optima"/>
                <a:ea typeface="ＭＳ Ｐゴシック" charset="-128"/>
                <a:cs typeface="Optima"/>
              </a:rPr>
              <a:t>ICCV 2003.</a:t>
            </a:r>
          </a:p>
          <a:p>
            <a:pPr marL="457200" marR="0" lvl="0" indent="-457200" algn="l" defTabSz="914400" rtl="0" eaLnBrk="1" fontAlgn="base" latinLnBrk="0" hangingPunct="1">
              <a:lnSpc>
                <a:spcPct val="80000"/>
              </a:lnSpc>
              <a:spcBef>
                <a:spcPct val="20000"/>
              </a:spcBef>
              <a:spcAft>
                <a:spcPts val="1000"/>
              </a:spcAft>
              <a:buClrTx/>
              <a:buSzTx/>
              <a:buFont typeface="Wingdings" charset="2"/>
              <a:buNone/>
              <a:tabLst/>
              <a:defRPr/>
            </a:pPr>
            <a:r>
              <a:rPr kumimoji="0" lang="en-US" sz="1800" b="0" i="0" u="none" strike="noStrike" kern="0" cap="none" spc="0" normalizeH="0" baseline="0" noProof="0">
                <a:ln>
                  <a:noFill/>
                </a:ln>
                <a:effectLst/>
                <a:uLnTx/>
                <a:uFillTx/>
                <a:latin typeface="Optima"/>
                <a:ea typeface="ＭＳ Ｐゴシック" charset="-128"/>
                <a:cs typeface="Optima"/>
              </a:rPr>
              <a:t>M. Pavan and M. Pelillo. Efficient out-of-sample extension of dominant-set clusters. </a:t>
            </a:r>
            <a:r>
              <a:rPr kumimoji="0" lang="en-US" sz="1800" b="0" i="1" u="none" strike="noStrike" kern="0" cap="none" spc="0" normalizeH="0" baseline="0" noProof="0">
                <a:ln>
                  <a:noFill/>
                </a:ln>
                <a:effectLst/>
                <a:uLnTx/>
                <a:uFillTx/>
                <a:latin typeface="Optima"/>
                <a:ea typeface="ＭＳ Ｐゴシック" charset="-128"/>
                <a:cs typeface="Optima"/>
              </a:rPr>
              <a:t>NIPS 2004.</a:t>
            </a:r>
            <a:endParaRPr kumimoji="0" lang="en-US" sz="1800" b="0" i="0" u="none" strike="noStrike" kern="0" cap="none" spc="0" normalizeH="0" baseline="0" noProof="0">
              <a:ln>
                <a:noFill/>
              </a:ln>
              <a:effectLst/>
              <a:uLnTx/>
              <a:uFillTx/>
              <a:latin typeface="Optima"/>
              <a:ea typeface="ＭＳ Ｐゴシック" charset="-128"/>
              <a:cs typeface="Optima"/>
            </a:endParaRPr>
          </a:p>
          <a:p>
            <a:pPr marL="457200" marR="0" lvl="0" indent="-457200" algn="l" defTabSz="914400" rtl="0" eaLnBrk="1" fontAlgn="base" latinLnBrk="0" hangingPunct="1">
              <a:lnSpc>
                <a:spcPct val="80000"/>
              </a:lnSpc>
              <a:spcBef>
                <a:spcPct val="20000"/>
              </a:spcBef>
              <a:spcAft>
                <a:spcPts val="1000"/>
              </a:spcAft>
              <a:buClrTx/>
              <a:buSzTx/>
              <a:buFont typeface="Wingdings" charset="2"/>
              <a:buNone/>
              <a:tabLst/>
              <a:defRPr/>
            </a:pPr>
            <a:r>
              <a:rPr kumimoji="0" lang="en-US" sz="1800" b="0" i="0" u="none" strike="noStrike" kern="0" cap="none" spc="0" normalizeH="0" baseline="0" noProof="0">
                <a:ln>
                  <a:noFill/>
                </a:ln>
                <a:effectLst/>
                <a:uLnTx/>
                <a:uFillTx/>
                <a:latin typeface="Optima"/>
                <a:ea typeface="ＭＳ Ｐゴシック" charset="-128"/>
                <a:cs typeface="Optima"/>
              </a:rPr>
              <a:t>A. Torsello, S. Rota Bul</a:t>
            </a:r>
            <a:r>
              <a:rPr kumimoji="0" lang="en-US" sz="1800" b="0" i="0" u="none" strike="noStrike" kern="0" cap="none" spc="0" normalizeH="0" baseline="0" noProof="0">
                <a:ln>
                  <a:noFill/>
                </a:ln>
                <a:effectLst/>
                <a:uLnTx/>
                <a:uFillTx/>
                <a:latin typeface="Optima"/>
                <a:ea typeface="Arial" charset="0"/>
                <a:cs typeface="Optima"/>
              </a:rPr>
              <a:t>ò</a:t>
            </a:r>
            <a:r>
              <a:rPr kumimoji="0" lang="en-US" sz="1800" b="0" i="0" u="none" strike="noStrike" kern="0" cap="none" spc="0" normalizeH="0" baseline="0" noProof="0">
                <a:ln>
                  <a:noFill/>
                </a:ln>
                <a:effectLst/>
                <a:uLnTx/>
                <a:uFillTx/>
                <a:latin typeface="Optima"/>
                <a:ea typeface="ＭＳ Ｐゴシック" charset="-128"/>
                <a:cs typeface="Optima"/>
              </a:rPr>
              <a:t> and M. Pelillo. Grouping with asymmetric affinities: A game-theoretic perspective. </a:t>
            </a:r>
            <a:r>
              <a:rPr kumimoji="0" lang="en-US" sz="1800" b="0" i="1" u="none" strike="noStrike" kern="0" cap="none" spc="0" normalizeH="0" baseline="0" noProof="0">
                <a:ln>
                  <a:noFill/>
                </a:ln>
                <a:effectLst/>
                <a:uLnTx/>
                <a:uFillTx/>
                <a:latin typeface="Optima"/>
                <a:ea typeface="ＭＳ Ｐゴシック" charset="-128"/>
                <a:cs typeface="Optima"/>
              </a:rPr>
              <a:t>CVPR 2006</a:t>
            </a:r>
            <a:r>
              <a:rPr kumimoji="0" lang="en-US" sz="1800" b="0" i="0" u="none" strike="noStrike" kern="0" cap="none" spc="0" normalizeH="0" baseline="0" noProof="0">
                <a:ln>
                  <a:noFill/>
                </a:ln>
                <a:effectLst/>
                <a:uLnTx/>
                <a:uFillTx/>
                <a:latin typeface="Optima"/>
                <a:ea typeface="ＭＳ Ｐゴシック" charset="-128"/>
                <a:cs typeface="Optima"/>
              </a:rPr>
              <a:t>.</a:t>
            </a:r>
          </a:p>
          <a:p>
            <a:pPr marL="457200" marR="0" lvl="0" indent="-457200" algn="l" defTabSz="914400" rtl="0" eaLnBrk="1" fontAlgn="base" latinLnBrk="0" hangingPunct="1">
              <a:lnSpc>
                <a:spcPct val="80000"/>
              </a:lnSpc>
              <a:spcBef>
                <a:spcPct val="20000"/>
              </a:spcBef>
              <a:spcAft>
                <a:spcPts val="1000"/>
              </a:spcAft>
              <a:buClrTx/>
              <a:buSzTx/>
              <a:buFont typeface="Wingdings" charset="2"/>
              <a:buNone/>
              <a:tabLst/>
              <a:defRPr/>
            </a:pPr>
            <a:r>
              <a:rPr kumimoji="0" lang="en-US" sz="1800" b="0" i="0" u="none" strike="noStrike" kern="0" cap="none" spc="0" normalizeH="0" baseline="0" noProof="0">
                <a:ln>
                  <a:noFill/>
                </a:ln>
                <a:effectLst/>
                <a:uLnTx/>
                <a:uFillTx/>
                <a:latin typeface="Optima"/>
                <a:ea typeface="ＭＳ Ｐゴシック" charset="-128"/>
                <a:cs typeface="Optima"/>
              </a:rPr>
              <a:t>A. Torsello, S. Rota Bul</a:t>
            </a:r>
            <a:r>
              <a:rPr kumimoji="0" lang="en-US" sz="1800" b="0" i="0" u="none" strike="noStrike" kern="0" cap="none" spc="0" normalizeH="0" baseline="0" noProof="0">
                <a:ln>
                  <a:noFill/>
                </a:ln>
                <a:effectLst/>
                <a:uLnTx/>
                <a:uFillTx/>
                <a:latin typeface="Optima"/>
                <a:ea typeface="Arial" charset="0"/>
                <a:cs typeface="Optima"/>
              </a:rPr>
              <a:t>ò and M. Pelillo. Beyond partitions: Allowing overlapping groups in pairwise clustering. </a:t>
            </a:r>
            <a:r>
              <a:rPr kumimoji="0" lang="en-US" sz="1800" b="0" i="1" u="none" strike="noStrike" kern="0" cap="none" spc="0" normalizeH="0" baseline="0" noProof="0">
                <a:ln>
                  <a:noFill/>
                </a:ln>
                <a:effectLst/>
                <a:uLnTx/>
                <a:uFillTx/>
                <a:latin typeface="Optima"/>
                <a:ea typeface="Arial" charset="0"/>
                <a:cs typeface="Optima"/>
              </a:rPr>
              <a:t>ICPR 2008.</a:t>
            </a:r>
            <a:endParaRPr kumimoji="0" lang="en-US" sz="1800" b="0" i="1" u="none" strike="noStrike" kern="0" cap="none" spc="0" normalizeH="0" baseline="0" noProof="0">
              <a:ln>
                <a:noFill/>
              </a:ln>
              <a:effectLst/>
              <a:uLnTx/>
              <a:uFillTx/>
              <a:latin typeface="Optima"/>
              <a:ea typeface="ＭＳ Ｐゴシック" charset="-128"/>
              <a:cs typeface="Optima"/>
            </a:endParaRPr>
          </a:p>
          <a:p>
            <a:pPr marL="457200" marR="0" lvl="0" indent="-457200" algn="l" defTabSz="914400" rtl="0" eaLnBrk="1" fontAlgn="base" latinLnBrk="0" hangingPunct="1">
              <a:lnSpc>
                <a:spcPct val="80000"/>
              </a:lnSpc>
              <a:spcBef>
                <a:spcPct val="20000"/>
              </a:spcBef>
              <a:spcAft>
                <a:spcPts val="1000"/>
              </a:spcAft>
              <a:buClrTx/>
              <a:buSzTx/>
              <a:buFont typeface="Wingdings" charset="2"/>
              <a:buNone/>
              <a:tabLst/>
              <a:defRPr/>
            </a:pPr>
            <a:r>
              <a:rPr kumimoji="0" lang="en-US" sz="1800" b="0" i="0" u="none" strike="noStrike" kern="0" cap="none" spc="0" normalizeH="0" baseline="0" noProof="0">
                <a:ln>
                  <a:noFill/>
                </a:ln>
                <a:effectLst/>
                <a:uLnTx/>
                <a:uFillTx/>
                <a:latin typeface="Optima"/>
                <a:ea typeface="ＭＳ Ｐゴシック" charset="-128"/>
                <a:cs typeface="Optima"/>
              </a:rPr>
              <a:t>S. Rota Bul</a:t>
            </a:r>
            <a:r>
              <a:rPr kumimoji="0" lang="en-US" sz="1800" b="0" i="0" u="none" strike="noStrike" kern="0" cap="none" spc="0" normalizeH="0" baseline="0" noProof="0">
                <a:ln>
                  <a:noFill/>
                </a:ln>
                <a:effectLst/>
                <a:uLnTx/>
                <a:uFillTx/>
                <a:latin typeface="Optima"/>
                <a:ea typeface="Arial" charset="0"/>
                <a:cs typeface="Optima"/>
              </a:rPr>
              <a:t>ò</a:t>
            </a:r>
            <a:r>
              <a:rPr kumimoji="0" lang="en-US" sz="1800" b="0" i="0" u="none" strike="noStrike" kern="0" cap="none" spc="0" normalizeH="0" noProof="0">
                <a:ln>
                  <a:noFill/>
                </a:ln>
                <a:effectLst/>
                <a:uLnTx/>
                <a:uFillTx/>
                <a:latin typeface="Optima"/>
                <a:ea typeface="Arial" charset="0"/>
                <a:cs typeface="Optima"/>
              </a:rPr>
              <a:t> and</a:t>
            </a:r>
            <a:r>
              <a:rPr kumimoji="0" lang="en-US" sz="1800" b="0" i="0" u="none" strike="noStrike" kern="0" cap="none" spc="0" normalizeH="0" baseline="0" noProof="0">
                <a:ln>
                  <a:noFill/>
                </a:ln>
                <a:effectLst/>
                <a:uLnTx/>
                <a:uFillTx/>
                <a:latin typeface="Optima"/>
                <a:ea typeface="Arial" charset="0"/>
                <a:cs typeface="Optima"/>
              </a:rPr>
              <a:t> M. Pelillo.</a:t>
            </a:r>
            <a:r>
              <a:rPr kumimoji="0" lang="en-US" sz="1800" b="0" i="0" u="none" strike="noStrike" kern="0" cap="none" spc="0" normalizeH="0" noProof="0">
                <a:ln>
                  <a:noFill/>
                </a:ln>
                <a:effectLst/>
                <a:uLnTx/>
                <a:uFillTx/>
                <a:latin typeface="Optima"/>
                <a:ea typeface="Arial" charset="0"/>
                <a:cs typeface="Optima"/>
              </a:rPr>
              <a:t> </a:t>
            </a:r>
            <a:r>
              <a:rPr kumimoji="0" lang="en-US" sz="1800" b="0" i="0" u="none" strike="noStrike" kern="0" cap="none" spc="0" normalizeH="0" baseline="0" noProof="0">
                <a:ln>
                  <a:noFill/>
                </a:ln>
                <a:effectLst/>
                <a:uLnTx/>
                <a:uFillTx/>
                <a:latin typeface="Optima"/>
                <a:ea typeface="Arial" charset="0"/>
                <a:cs typeface="Optima"/>
              </a:rPr>
              <a:t>A game-theoretic approach to hypergraph clustering. </a:t>
            </a:r>
            <a:r>
              <a:rPr kumimoji="0" lang="en-US" sz="1800" b="0" i="1" u="none" strike="noStrike" kern="0" cap="none" spc="0" normalizeH="0" baseline="0" noProof="0">
                <a:ln>
                  <a:noFill/>
                </a:ln>
                <a:effectLst/>
                <a:uLnTx/>
                <a:uFillTx/>
                <a:latin typeface="Optima"/>
                <a:ea typeface="Arial" charset="0"/>
                <a:cs typeface="Optima"/>
              </a:rPr>
              <a:t>PAMI’13.</a:t>
            </a:r>
          </a:p>
          <a:p>
            <a:pPr marL="457200" lvl="0" indent="-457200" algn="l">
              <a:lnSpc>
                <a:spcPct val="80000"/>
              </a:lnSpc>
              <a:spcAft>
                <a:spcPts val="1000"/>
              </a:spcAft>
              <a:buClrTx/>
            </a:pPr>
            <a:r>
              <a:rPr lang="it-IT" sz="1800" i="0" kern="0">
                <a:latin typeface="Optima"/>
                <a:ea typeface="Arial" charset="0"/>
                <a:cs typeface="Optima"/>
              </a:rPr>
              <a:t>S. Rota Bulò, M. Pelillo and I. M. Bomze. Graph-based quadratic optimization: A fast evolutionary approach. </a:t>
            </a:r>
            <a:r>
              <a:rPr lang="it-IT" sz="1800" kern="0">
                <a:latin typeface="Optima"/>
                <a:ea typeface="Arial" charset="0"/>
                <a:cs typeface="Optima"/>
              </a:rPr>
              <a:t>CVIU 2011</a:t>
            </a:r>
            <a:r>
              <a:rPr lang="it-IT" sz="1800" i="0" kern="0">
                <a:latin typeface="Optima"/>
                <a:ea typeface="Arial" charset="0"/>
                <a:cs typeface="Optima"/>
              </a:rPr>
              <a:t>.</a:t>
            </a:r>
            <a:endParaRPr kumimoji="0" lang="en-US" sz="1800" b="0" i="0" u="none" strike="noStrike" kern="0" cap="none" spc="0" normalizeH="0" baseline="0" noProof="0">
              <a:ln>
                <a:noFill/>
              </a:ln>
              <a:effectLst/>
              <a:uLnTx/>
              <a:uFillTx/>
              <a:latin typeface="Optima"/>
              <a:ea typeface="Arial" charset="0"/>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olo 1"/>
          <p:cNvSpPr>
            <a:spLocks noGrp="1"/>
          </p:cNvSpPr>
          <p:nvPr>
            <p:ph type="title"/>
          </p:nvPr>
        </p:nvSpPr>
        <p:spPr>
          <a:xfrm>
            <a:off x="0" y="2031504"/>
            <a:ext cx="9144000" cy="2117576"/>
          </a:xfrm>
          <a:effectLst/>
        </p:spPr>
        <p:txBody>
          <a:bodyPr/>
          <a:lstStyle/>
          <a:p>
            <a:pPr>
              <a:lnSpc>
                <a:spcPct val="150000"/>
              </a:lnSpc>
              <a:spcAft>
                <a:spcPts val="0"/>
              </a:spcAft>
            </a:pPr>
            <a:r>
              <a:rPr lang="it-IT" sz="4000">
                <a:solidFill>
                  <a:srgbClr val="A40000"/>
                </a:solidFill>
                <a:effectLst>
                  <a:outerShdw blurRad="50800" dist="38100" dir="2700000" algn="tl" rotWithShape="0">
                    <a:srgbClr val="000000">
                      <a:alpha val="43000"/>
                    </a:srgbClr>
                  </a:outerShdw>
                </a:effectLst>
                <a:latin typeface="Optima"/>
                <a:cs typeface="Optima"/>
              </a:rPr>
              <a:t>Hume-Nash Machines</a:t>
            </a:r>
            <a:br>
              <a:rPr lang="it-IT" sz="4000">
                <a:solidFill>
                  <a:srgbClr val="A40000"/>
                </a:solidFill>
                <a:effectLst>
                  <a:outerShdw blurRad="50800" dist="38100" dir="2700000" algn="tl" rotWithShape="0">
                    <a:srgbClr val="000000">
                      <a:alpha val="43000"/>
                    </a:srgbClr>
                  </a:outerShdw>
                </a:effectLst>
                <a:latin typeface="Optima"/>
                <a:cs typeface="Optima"/>
              </a:rPr>
            </a:br>
            <a:r>
              <a:rPr lang="it-IT" i="1">
                <a:solidFill>
                  <a:srgbClr val="A40000"/>
                </a:solidFill>
                <a:effectLst>
                  <a:outerShdw blurRad="50800" dist="38100" dir="2700000" algn="tl" rotWithShape="0">
                    <a:srgbClr val="000000">
                      <a:alpha val="43000"/>
                    </a:srgbClr>
                  </a:outerShdw>
                </a:effectLst>
                <a:latin typeface="Optima"/>
                <a:cs typeface="Optima"/>
              </a:rPr>
              <a:t>Context-Aware Models of Learning and Recognition</a:t>
            </a:r>
          </a:p>
        </p:txBody>
      </p:sp>
      <p:pic>
        <p:nvPicPr>
          <p:cNvPr id="4" name="Immagine 3"/>
          <p:cNvPicPr>
            <a:picLocks noChangeAspect="1"/>
          </p:cNvPicPr>
          <p:nvPr/>
        </p:nvPicPr>
        <p:blipFill>
          <a:blip r:embed="rId3"/>
          <a:stretch>
            <a:fillRect/>
          </a:stretch>
        </p:blipFill>
        <p:spPr>
          <a:xfrm>
            <a:off x="5868144" y="5589240"/>
            <a:ext cx="2771524" cy="914013"/>
          </a:xfrm>
          <a:prstGeom prst="rect">
            <a:avLst/>
          </a:prstGeom>
        </p:spPr>
      </p:pic>
    </p:spTree>
    <p:extLst>
      <p:ext uri="{BB962C8B-B14F-4D97-AF65-F5344CB8AC3E}">
        <p14:creationId xmlns:p14="http://schemas.microsoft.com/office/powerpoint/2010/main" val="44113791"/>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Machine learning:</a:t>
            </a:r>
          </a:p>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The standard paradigm</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pic>
        <p:nvPicPr>
          <p:cNvPr id="5" name="Immagin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2400" y="1825104"/>
            <a:ext cx="3585624" cy="354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645024"/>
            <a:ext cx="4330006" cy="267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asellaDiTesto 3"/>
          <p:cNvSpPr txBox="1">
            <a:spLocks noChangeArrowheads="1"/>
          </p:cNvSpPr>
          <p:nvPr/>
        </p:nvSpPr>
        <p:spPr bwMode="auto">
          <a:xfrm>
            <a:off x="1115616" y="6525344"/>
            <a:ext cx="4554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it-IT" sz="1400" i="0">
                <a:latin typeface="Optima" charset="0"/>
                <a:cs typeface="Optima" charset="0"/>
              </a:rPr>
              <a:t>From: Duda, Hart and Stork, </a:t>
            </a:r>
            <a:r>
              <a:rPr lang="it-IT" sz="1400">
                <a:latin typeface="Optima" charset="0"/>
                <a:cs typeface="Optima" charset="0"/>
              </a:rPr>
              <a:t>Pattern Classification </a:t>
            </a:r>
            <a:r>
              <a:rPr lang="it-IT" sz="1400" i="0">
                <a:latin typeface="Optima" charset="0"/>
                <a:cs typeface="Optima" charset="0"/>
              </a:rPr>
              <a:t>(2000)</a:t>
            </a:r>
          </a:p>
        </p:txBody>
      </p:sp>
    </p:spTree>
    <p:extLst>
      <p:ext uri="{BB962C8B-B14F-4D97-AF65-F5344CB8AC3E}">
        <p14:creationId xmlns:p14="http://schemas.microsoft.com/office/powerpoint/2010/main" val="19778546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Limitations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8" name="Rectangle 4"/>
          <p:cNvSpPr>
            <a:spLocks noChangeArrowheads="1"/>
          </p:cNvSpPr>
          <p:nvPr/>
        </p:nvSpPr>
        <p:spPr bwMode="auto">
          <a:xfrm>
            <a:off x="1332359" y="1700808"/>
            <a:ext cx="7200081" cy="4321175"/>
          </a:xfrm>
          <a:prstGeom prst="rect">
            <a:avLst/>
          </a:prstGeom>
          <a:noFill/>
          <a:ln w="9525">
            <a:noFill/>
            <a:miter lim="800000"/>
            <a:headEnd/>
            <a:tailEnd/>
          </a:ln>
        </p:spPr>
        <p:txBody>
          <a:bodyPr/>
          <a:lstStyle/>
          <a:p>
            <a:pPr algn="just" fontAlgn="auto">
              <a:spcBef>
                <a:spcPts val="0"/>
              </a:spcBef>
              <a:spcAft>
                <a:spcPts val="0"/>
              </a:spcAft>
              <a:defRPr/>
            </a:pPr>
            <a:r>
              <a:rPr lang="en-US" sz="1800" i="0" kern="0">
                <a:solidFill>
                  <a:srgbClr val="000000"/>
                </a:solidFill>
                <a:latin typeface="Optima"/>
                <a:ea typeface="Times New Roman" pitchFamily="-105" charset="0"/>
                <a:cs typeface="Optima"/>
              </a:rPr>
              <a:t>There are cases where it’s not easy to find satisfactory feature-vector representations.</a:t>
            </a:r>
          </a:p>
          <a:p>
            <a:pPr marL="374650" indent="-374650" algn="just" fontAlgn="auto">
              <a:spcBef>
                <a:spcPts val="0"/>
              </a:spcBef>
              <a:spcAft>
                <a:spcPts val="0"/>
              </a:spcAft>
              <a:defRPr/>
            </a:pPr>
            <a:endParaRPr lang="en-US" sz="1800" i="0">
              <a:solidFill>
                <a:srgbClr val="000000"/>
              </a:solidFill>
              <a:latin typeface="Optima"/>
              <a:ea typeface="Times New Roman" pitchFamily="39" charset="0"/>
              <a:cs typeface="Optima"/>
            </a:endParaRPr>
          </a:p>
          <a:p>
            <a:pPr marL="374650" indent="-374650" algn="just" fontAlgn="auto">
              <a:spcBef>
                <a:spcPts val="0"/>
              </a:spcBef>
              <a:spcAft>
                <a:spcPts val="0"/>
              </a:spcAft>
              <a:defRPr/>
            </a:pPr>
            <a:endParaRPr lang="en-US" sz="1800" i="0">
              <a:solidFill>
                <a:srgbClr val="000000"/>
              </a:solidFill>
              <a:latin typeface="Optima"/>
              <a:ea typeface="Times New Roman" pitchFamily="39" charset="0"/>
              <a:cs typeface="Optima"/>
            </a:endParaRPr>
          </a:p>
          <a:p>
            <a:pPr marL="374650" indent="-374650" algn="just" fontAlgn="auto">
              <a:spcBef>
                <a:spcPts val="0"/>
              </a:spcBef>
              <a:spcAft>
                <a:spcPts val="0"/>
              </a:spcAft>
              <a:defRPr/>
            </a:pPr>
            <a:r>
              <a:rPr lang="en-US" sz="1800" b="1" i="0">
                <a:solidFill>
                  <a:srgbClr val="000000"/>
                </a:solidFill>
                <a:latin typeface="Optima"/>
                <a:ea typeface="Times New Roman" pitchFamily="39" charset="0"/>
                <a:cs typeface="Optima"/>
              </a:rPr>
              <a:t>Some examples</a:t>
            </a:r>
            <a:endParaRPr lang="en-US" sz="1800" i="0">
              <a:solidFill>
                <a:srgbClr val="000000"/>
              </a:solidFill>
              <a:latin typeface="Optima"/>
              <a:ea typeface="Times New Roman" pitchFamily="39" charset="0"/>
              <a:cs typeface="Optima"/>
            </a:endParaRPr>
          </a:p>
          <a:p>
            <a:pPr marL="374650" indent="-374650" algn="just" fontAlgn="auto">
              <a:spcBef>
                <a:spcPts val="0"/>
              </a:spcBef>
              <a:spcAft>
                <a:spcPts val="0"/>
              </a:spcAft>
              <a:buFont typeface="Wingdings" pitchFamily="39" charset="2"/>
              <a:buChar char="§"/>
              <a:defRPr/>
            </a:pPr>
            <a:endParaRPr lang="en-US" sz="1800" i="0">
              <a:solidFill>
                <a:srgbClr val="000000"/>
              </a:solidFill>
              <a:latin typeface="Optima"/>
              <a:ea typeface="Times New Roman" pitchFamily="39" charset="0"/>
              <a:cs typeface="Optima"/>
            </a:endParaRP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when experts cannot define features in a straightforward way </a:t>
            </a: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when data are high dimensional</a:t>
            </a: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when features consist of both numerical and categorical variables, </a:t>
            </a: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in the presence of missing or inhomogeneous data </a:t>
            </a: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when objects are described in terms of structural properties</a:t>
            </a:r>
          </a:p>
          <a:p>
            <a:pPr marL="374650" indent="-374650" algn="just" fontAlgn="auto">
              <a:spcBef>
                <a:spcPts val="0"/>
              </a:spcBef>
              <a:spcAft>
                <a:spcPts val="300"/>
              </a:spcAft>
              <a:buClr>
                <a:srgbClr val="B40000"/>
              </a:buClr>
              <a:buFont typeface="Wingdings" pitchFamily="39" charset="2"/>
              <a:buChar char="ü"/>
              <a:defRPr/>
            </a:pPr>
            <a:r>
              <a:rPr lang="en-US" sz="1800" i="0">
                <a:solidFill>
                  <a:srgbClr val="000000"/>
                </a:solidFill>
                <a:latin typeface="Optima"/>
                <a:ea typeface="Times New Roman" pitchFamily="39" charset="0"/>
                <a:cs typeface="Optima"/>
              </a:rPr>
              <a:t>…</a:t>
            </a:r>
          </a:p>
        </p:txBody>
      </p:sp>
    </p:spTree>
    <p:extLst>
      <p:ext uri="{BB962C8B-B14F-4D97-AF65-F5344CB8AC3E}">
        <p14:creationId xmlns:p14="http://schemas.microsoft.com/office/powerpoint/2010/main" val="2451760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Tacit assumptions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4" name="Rettangolo 3"/>
          <p:cNvSpPr/>
          <p:nvPr/>
        </p:nvSpPr>
        <p:spPr>
          <a:xfrm>
            <a:off x="1403648" y="1763713"/>
            <a:ext cx="7272808" cy="2031325"/>
          </a:xfrm>
          <a:prstGeom prst="rect">
            <a:avLst/>
          </a:prstGeom>
        </p:spPr>
        <p:txBody>
          <a:bodyPr wrap="square">
            <a:spAutoFit/>
          </a:bodyPr>
          <a:lstStyle/>
          <a:p>
            <a:pPr fontAlgn="auto">
              <a:spcBef>
                <a:spcPts val="0"/>
              </a:spcBef>
              <a:spcAft>
                <a:spcPts val="0"/>
              </a:spcAft>
              <a:defRPr/>
            </a:pPr>
            <a:endParaRPr lang="it-IT" sz="1800" i="0">
              <a:latin typeface="Optima"/>
              <a:ea typeface="+mn-ea"/>
              <a:cs typeface="Optima"/>
            </a:endParaRPr>
          </a:p>
          <a:p>
            <a:pPr marL="457200" indent="-457200" algn="l" fontAlgn="auto">
              <a:spcBef>
                <a:spcPts val="0"/>
              </a:spcBef>
              <a:spcAft>
                <a:spcPts val="0"/>
              </a:spcAft>
              <a:buClr>
                <a:srgbClr val="A40000"/>
              </a:buClr>
              <a:buFont typeface="+mj-lt"/>
              <a:buAutoNum type="arabicPeriod"/>
              <a:defRPr/>
            </a:pPr>
            <a:r>
              <a:rPr lang="it-IT" sz="1800" i="0">
                <a:latin typeface="Optima"/>
                <a:ea typeface="+mn-ea"/>
                <a:cs typeface="Optima"/>
              </a:rPr>
              <a:t>Objects possess “intrinsic” (or essential) properties</a:t>
            </a:r>
          </a:p>
          <a:p>
            <a:pPr marL="457200" indent="-457200" algn="l" fontAlgn="auto">
              <a:spcBef>
                <a:spcPts val="0"/>
              </a:spcBef>
              <a:spcAft>
                <a:spcPts val="0"/>
              </a:spcAft>
              <a:buClr>
                <a:srgbClr val="A40000"/>
              </a:buClr>
              <a:buFont typeface="+mj-lt"/>
              <a:buAutoNum type="arabicPeriod"/>
              <a:defRPr/>
            </a:pPr>
            <a:endParaRPr lang="it-IT" sz="1800" i="0">
              <a:latin typeface="Optima"/>
              <a:ea typeface="+mn-ea"/>
              <a:cs typeface="Optima"/>
            </a:endParaRPr>
          </a:p>
          <a:p>
            <a:pPr marL="457200" indent="-457200" algn="l" fontAlgn="auto">
              <a:spcBef>
                <a:spcPts val="0"/>
              </a:spcBef>
              <a:spcAft>
                <a:spcPts val="0"/>
              </a:spcAft>
              <a:buClr>
                <a:srgbClr val="A40000"/>
              </a:buClr>
              <a:buFont typeface="+mj-lt"/>
              <a:buAutoNum type="arabicPeriod"/>
              <a:defRPr/>
            </a:pPr>
            <a:r>
              <a:rPr lang="it-IT" sz="1800" i="0">
                <a:latin typeface="Optima"/>
                <a:ea typeface="+mn-ea"/>
                <a:cs typeface="Optima"/>
              </a:rPr>
              <a:t>Objects live in a vacuum</a:t>
            </a:r>
          </a:p>
          <a:p>
            <a:pPr fontAlgn="auto">
              <a:spcBef>
                <a:spcPts val="0"/>
              </a:spcBef>
              <a:spcAft>
                <a:spcPts val="0"/>
              </a:spcAft>
              <a:defRPr/>
            </a:pPr>
            <a:endParaRPr lang="it-IT" sz="1800" i="0">
              <a:latin typeface="Optima"/>
              <a:ea typeface="+mn-ea"/>
              <a:cs typeface="Optima"/>
            </a:endParaRPr>
          </a:p>
          <a:p>
            <a:pPr fontAlgn="auto">
              <a:spcBef>
                <a:spcPts val="0"/>
              </a:spcBef>
              <a:spcAft>
                <a:spcPts val="0"/>
              </a:spcAft>
              <a:defRPr/>
            </a:pPr>
            <a:endParaRPr lang="it-IT" sz="1800" i="0">
              <a:latin typeface="Optima"/>
              <a:ea typeface="+mn-ea"/>
              <a:cs typeface="Optima"/>
            </a:endParaRPr>
          </a:p>
          <a:p>
            <a:pPr fontAlgn="auto">
              <a:spcBef>
                <a:spcPts val="0"/>
              </a:spcBef>
              <a:spcAft>
                <a:spcPts val="0"/>
              </a:spcAft>
              <a:defRPr/>
            </a:pPr>
            <a:endParaRPr lang="it-IT" sz="1800" i="0">
              <a:latin typeface="Optima"/>
              <a:ea typeface="+mn-ea"/>
              <a:cs typeface="Optima"/>
            </a:endParaRPr>
          </a:p>
        </p:txBody>
      </p:sp>
      <p:sp>
        <p:nvSpPr>
          <p:cNvPr id="5" name="CasellaDiTesto 1"/>
          <p:cNvSpPr txBox="1">
            <a:spLocks noChangeArrowheads="1"/>
          </p:cNvSpPr>
          <p:nvPr/>
        </p:nvSpPr>
        <p:spPr bwMode="auto">
          <a:xfrm>
            <a:off x="3203848" y="3933056"/>
            <a:ext cx="3456384" cy="1649682"/>
          </a:xfrm>
          <a:prstGeom prst="rect">
            <a:avLst/>
          </a:prstGeom>
          <a:noFill/>
          <a:ln>
            <a:noFill/>
          </a:ln>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endParaRPr lang="it-IT" sz="2200">
              <a:latin typeface="Optima" charset="0"/>
              <a:cs typeface="Optima" charset="0"/>
            </a:endParaRPr>
          </a:p>
          <a:p>
            <a:pPr algn="ctr"/>
            <a:r>
              <a:rPr lang="it-IT" sz="2200">
                <a:latin typeface="Optima" charset="0"/>
                <a:cs typeface="Optima" charset="0"/>
              </a:rPr>
              <a:t>In both cases:</a:t>
            </a:r>
          </a:p>
          <a:p>
            <a:pPr algn="ctr"/>
            <a:r>
              <a:rPr lang="it-IT" sz="2200" b="1">
                <a:latin typeface="Optima" charset="0"/>
                <a:cs typeface="Optima" charset="0"/>
              </a:rPr>
              <a:t>Relations are neglected!</a:t>
            </a:r>
          </a:p>
          <a:p>
            <a:pPr algn="ctr"/>
            <a:endParaRPr lang="it-IT" sz="2200">
              <a:latin typeface="Optima" charset="0"/>
              <a:cs typeface="Optima" charset="0"/>
            </a:endParaRPr>
          </a:p>
        </p:txBody>
      </p:sp>
    </p:spTree>
    <p:extLst>
      <p:ext uri="{BB962C8B-B14F-4D97-AF65-F5344CB8AC3E}">
        <p14:creationId xmlns:p14="http://schemas.microsoft.com/office/powerpoint/2010/main" val="3878278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30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A Special Case:</a:t>
            </a:r>
          </a:p>
          <a:p>
            <a:pPr eaLnBrk="0" hangingPunct="0">
              <a:spcBef>
                <a:spcPct val="0"/>
              </a:spcBef>
              <a:buClrTx/>
              <a:buFontTx/>
              <a:buNone/>
              <a:defRPr/>
            </a:pPr>
            <a:r>
              <a:rPr lang="it-IT" sz="30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Binary Symmetric Similarities</a:t>
            </a:r>
          </a:p>
        </p:txBody>
      </p:sp>
      <p:sp>
        <p:nvSpPr>
          <p:cNvPr id="5" name="Rectangle 3"/>
          <p:cNvSpPr txBox="1">
            <a:spLocks noChangeArrowheads="1"/>
          </p:cNvSpPr>
          <p:nvPr/>
        </p:nvSpPr>
        <p:spPr bwMode="auto">
          <a:xfrm>
            <a:off x="1371600" y="1828800"/>
            <a:ext cx="7467600" cy="3505200"/>
          </a:xfrm>
          <a:prstGeom prst="rect">
            <a:avLst/>
          </a:prstGeom>
          <a:noFill/>
          <a:ln w="9525">
            <a:noFill/>
            <a:miter lim="800000"/>
            <a:headEnd/>
            <a:tailEnd/>
          </a:ln>
        </p:spPr>
        <p:txBody>
          <a:bodyPr>
            <a:prstTxWarp prst="textNoShape">
              <a:avLst/>
            </a:prstTxWarp>
          </a:bodyPr>
          <a:lstStyle/>
          <a:p>
            <a:pPr algn="l">
              <a:buClrTx/>
              <a:defRPr/>
            </a:pPr>
            <a:endParaRPr lang="it-IT" sz="1800" i="0" kern="0">
              <a:latin typeface="Optima"/>
              <a:ea typeface="ＭＳ Ｐゴシック" charset="-128"/>
              <a:cs typeface="Optima"/>
            </a:endParaRPr>
          </a:p>
          <a:p>
            <a:pPr algn="l">
              <a:buClrTx/>
              <a:defRPr/>
            </a:pPr>
            <a:r>
              <a:rPr lang="it-IT" sz="1800" i="0" kern="0">
                <a:latin typeface="Optima"/>
                <a:ea typeface="ＭＳ Ｐゴシック" charset="-128"/>
                <a:cs typeface="Optima"/>
              </a:rPr>
              <a:t>Suppose the similarity matrix is a binary (0/1) matrix.</a:t>
            </a:r>
          </a:p>
          <a:p>
            <a:pPr algn="l">
              <a:buClrTx/>
              <a:defRPr/>
            </a:pPr>
            <a:endParaRPr lang="it-IT" sz="1800" i="0" kern="0">
              <a:latin typeface="Optima"/>
              <a:ea typeface="ＭＳ Ｐゴシック" charset="-128"/>
              <a:cs typeface="Optima"/>
            </a:endParaRPr>
          </a:p>
          <a:p>
            <a:pPr algn="l">
              <a:buClrTx/>
              <a:defRPr/>
            </a:pPr>
            <a:r>
              <a:rPr lang="it-IT" sz="1800" i="0" kern="0">
                <a:latin typeface="Optima"/>
                <a:ea typeface="ＭＳ Ｐゴシック" charset="-128"/>
                <a:cs typeface="Optima"/>
              </a:rPr>
              <a:t>Given an unweighted undirected graph </a:t>
            </a:r>
            <a:r>
              <a:rPr lang="it-IT" sz="1800" kern="0">
                <a:latin typeface="Optima"/>
                <a:ea typeface="ＭＳ Ｐゴシック" charset="-128"/>
                <a:cs typeface="Optima"/>
              </a:rPr>
              <a:t>G=(V,E)</a:t>
            </a:r>
            <a:r>
              <a:rPr lang="it-IT" sz="1800" i="0" kern="0">
                <a:latin typeface="Optima"/>
                <a:ea typeface="ＭＳ Ｐゴシック" charset="-128"/>
                <a:cs typeface="Optima"/>
              </a:rPr>
              <a:t>:</a:t>
            </a:r>
          </a:p>
          <a:p>
            <a:pPr algn="l">
              <a:buClrTx/>
              <a:defRPr/>
            </a:pPr>
            <a:endParaRPr lang="it-IT" sz="1800" i="0" kern="0">
              <a:latin typeface="Optima"/>
              <a:ea typeface="ＭＳ Ｐゴシック" charset="-128"/>
              <a:cs typeface="Optima"/>
            </a:endParaRPr>
          </a:p>
          <a:p>
            <a:pPr algn="l">
              <a:buClrTx/>
              <a:defRPr/>
            </a:pPr>
            <a:r>
              <a:rPr lang="it-IT" sz="1800" i="0" kern="0">
                <a:latin typeface="Optima"/>
                <a:ea typeface="ＭＳ Ｐゴシック" charset="-128"/>
                <a:cs typeface="Optima"/>
              </a:rPr>
              <a:t>A </a:t>
            </a:r>
            <a:r>
              <a:rPr lang="it-IT" sz="1800" kern="0">
                <a:solidFill>
                  <a:srgbClr val="C40000"/>
                </a:solidFill>
                <a:latin typeface="Optima"/>
                <a:ea typeface="ＭＳ Ｐゴシック" charset="-128"/>
                <a:cs typeface="Optima"/>
              </a:rPr>
              <a:t>clique</a:t>
            </a:r>
            <a:r>
              <a:rPr lang="it-IT" sz="1800" i="0" kern="0">
                <a:solidFill>
                  <a:srgbClr val="C40000"/>
                </a:solidFill>
                <a:latin typeface="Optima"/>
                <a:ea typeface="ＭＳ Ｐゴシック" charset="-128"/>
                <a:cs typeface="Optima"/>
              </a:rPr>
              <a:t> </a:t>
            </a:r>
            <a:r>
              <a:rPr lang="it-IT" sz="1800" i="0" kern="0">
                <a:latin typeface="Optima"/>
                <a:ea typeface="ＭＳ Ｐゴシック" charset="-128"/>
                <a:cs typeface="Optima"/>
              </a:rPr>
              <a:t>is a subset of mutually adjacent vertices</a:t>
            </a:r>
          </a:p>
          <a:p>
            <a:pPr algn="l">
              <a:buClrTx/>
              <a:defRPr/>
            </a:pPr>
            <a:r>
              <a:rPr lang="it-IT" sz="1800" i="0" kern="0">
                <a:latin typeface="Optima"/>
                <a:ea typeface="ＭＳ Ｐゴシック" charset="-128"/>
                <a:cs typeface="Optima"/>
              </a:rPr>
              <a:t>A </a:t>
            </a:r>
            <a:r>
              <a:rPr lang="it-IT" sz="1800" kern="0">
                <a:solidFill>
                  <a:srgbClr val="C40000"/>
                </a:solidFill>
                <a:latin typeface="Optima"/>
                <a:ea typeface="ＭＳ Ｐゴシック" charset="-128"/>
                <a:cs typeface="Optima"/>
              </a:rPr>
              <a:t>maximal clique </a:t>
            </a:r>
            <a:r>
              <a:rPr lang="it-IT" sz="1800" i="0" kern="0">
                <a:latin typeface="Optima"/>
                <a:ea typeface="ＭＳ Ｐゴシック" charset="-128"/>
                <a:cs typeface="Optima"/>
              </a:rPr>
              <a:t>is a clique that is not contained in a larger one</a:t>
            </a:r>
          </a:p>
          <a:p>
            <a:pPr algn="l">
              <a:buClrTx/>
              <a:defRPr/>
            </a:pPr>
            <a:endParaRPr lang="it-IT" sz="1800" i="0" kern="0">
              <a:latin typeface="Optima"/>
              <a:ea typeface="ＭＳ Ｐゴシック" charset="-128"/>
              <a:cs typeface="Optima"/>
            </a:endParaRPr>
          </a:p>
          <a:p>
            <a:pPr algn="l">
              <a:buClrTx/>
              <a:defRPr/>
            </a:pPr>
            <a:endParaRPr lang="it-IT" sz="1800" i="0" kern="0">
              <a:latin typeface="Optima"/>
              <a:ea typeface="ＭＳ Ｐゴシック" charset="-128"/>
              <a:cs typeface="Optima"/>
            </a:endParaRPr>
          </a:p>
          <a:p>
            <a:pPr algn="l">
              <a:buClrTx/>
              <a:defRPr/>
            </a:pPr>
            <a:r>
              <a:rPr lang="it-IT" sz="1800" i="0" kern="0">
                <a:latin typeface="Optima"/>
                <a:ea typeface="ＭＳ Ｐゴシック" charset="-128"/>
                <a:cs typeface="Optima"/>
              </a:rPr>
              <a:t>In the 0/1 case, a meaningful (though strict) notion of a cluster is that of a </a:t>
            </a:r>
            <a:r>
              <a:rPr lang="it-IT" sz="1800" kern="0">
                <a:solidFill>
                  <a:srgbClr val="C40000"/>
                </a:solidFill>
                <a:latin typeface="Optima"/>
                <a:ea typeface="ＭＳ Ｐゴシック" charset="-128"/>
                <a:cs typeface="Optima"/>
              </a:rPr>
              <a:t>maximal clique </a:t>
            </a:r>
            <a:r>
              <a:rPr lang="it-IT" sz="1800" i="0" kern="0">
                <a:latin typeface="Optima"/>
                <a:ea typeface="ＭＳ Ｐゴシック" charset="-128"/>
                <a:cs typeface="Optima"/>
              </a:rPr>
              <a:t>(Luce &amp; Perry, 1949).</a:t>
            </a:r>
          </a:p>
          <a:p>
            <a:pPr algn="l">
              <a:buClrTx/>
              <a:defRPr/>
            </a:pPr>
            <a:endParaRPr lang="it-IT" sz="1800" i="0" kern="0">
              <a:latin typeface="Optima"/>
              <a:ea typeface="ＭＳ Ｐゴシック" charset="-128"/>
              <a:cs typeface="Optima"/>
            </a:endParaRPr>
          </a:p>
          <a:p>
            <a:pPr algn="l">
              <a:buClrTx/>
              <a:defRPr/>
            </a:pPr>
            <a:endParaRPr lang="it-IT" sz="1800" i="0" kern="0">
              <a:latin typeface="Optima"/>
              <a:ea typeface="ＭＳ Ｐゴシック" charset="-128"/>
              <a:cs typeface="Optima"/>
            </a:endParaRPr>
          </a:p>
        </p:txBody>
      </p:sp>
      <p:pic>
        <p:nvPicPr>
          <p:cNvPr id="60421" name="Immagine 7"/>
          <p:cNvPicPr>
            <a:picLocks noChangeAspect="1"/>
          </p:cNvPicPr>
          <p:nvPr/>
        </p:nvPicPr>
        <p:blipFill>
          <a:blip r:embed="rId2"/>
          <a:srcRect/>
          <a:stretch>
            <a:fillRect/>
          </a:stretch>
        </p:blipFill>
        <p:spPr bwMode="auto">
          <a:xfrm>
            <a:off x="6857528" y="1828800"/>
            <a:ext cx="1981672" cy="1905000"/>
          </a:xfrm>
          <a:prstGeom prst="rect">
            <a:avLst/>
          </a:prstGeom>
          <a:noFill/>
          <a:ln w="9525">
            <a:noFill/>
            <a:miter lim="800000"/>
            <a:headEnd/>
            <a:tailEnd/>
          </a:ln>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The many types of relations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6" name="Segnaposto contenuto 2"/>
          <p:cNvSpPr txBox="1">
            <a:spLocks/>
          </p:cNvSpPr>
          <p:nvPr/>
        </p:nvSpPr>
        <p:spPr bwMode="auto">
          <a:xfrm>
            <a:off x="1431354" y="1903765"/>
            <a:ext cx="6813054" cy="3600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Wingdings" pitchFamily="-108" charset="2"/>
              <a:buNone/>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a:lstStyle>
          <a:p>
            <a:pPr marL="342900" indent="-342900" algn="just">
              <a:buClr>
                <a:srgbClr val="A40000"/>
              </a:buClr>
              <a:buFont typeface="Arial"/>
              <a:buChar char="•"/>
            </a:pPr>
            <a:r>
              <a:rPr lang="it-IT" sz="1800" i="0">
                <a:latin typeface="Optima" charset="0"/>
                <a:cs typeface="Optima" charset="0"/>
              </a:rPr>
              <a:t>Similarity relations between objects</a:t>
            </a:r>
          </a:p>
          <a:p>
            <a:pPr marL="342900" indent="-342900" algn="just">
              <a:buClr>
                <a:srgbClr val="A40000"/>
              </a:buClr>
              <a:buFont typeface="Arial"/>
              <a:buChar char="•"/>
            </a:pPr>
            <a:endParaRPr lang="it-IT" sz="1800" i="0">
              <a:latin typeface="Optima" charset="0"/>
              <a:cs typeface="Optima" charset="0"/>
            </a:endParaRPr>
          </a:p>
          <a:p>
            <a:pPr marL="342900" indent="-342900" algn="just">
              <a:buClr>
                <a:srgbClr val="A40000"/>
              </a:buClr>
              <a:buFont typeface="Arial"/>
              <a:buChar char="•"/>
            </a:pPr>
            <a:r>
              <a:rPr lang="it-IT" sz="1800" i="0">
                <a:latin typeface="Optima" charset="0"/>
                <a:cs typeface="Optima" charset="0"/>
              </a:rPr>
              <a:t>Similarity relations between categories</a:t>
            </a:r>
          </a:p>
          <a:p>
            <a:pPr marL="342900" indent="-342900" algn="just">
              <a:buClr>
                <a:srgbClr val="A40000"/>
              </a:buClr>
              <a:buFont typeface="Arial"/>
              <a:buChar char="•"/>
            </a:pPr>
            <a:endParaRPr lang="it-IT" sz="1800" i="0">
              <a:latin typeface="Optima" charset="0"/>
              <a:cs typeface="Optima" charset="0"/>
            </a:endParaRPr>
          </a:p>
          <a:p>
            <a:pPr marL="342900" indent="-342900" algn="just">
              <a:buClr>
                <a:srgbClr val="A40000"/>
              </a:buClr>
              <a:buFont typeface="Arial"/>
              <a:buChar char="•"/>
            </a:pPr>
            <a:r>
              <a:rPr lang="it-IT" sz="1800" i="0">
                <a:latin typeface="Optima" charset="0"/>
                <a:cs typeface="Optima" charset="0"/>
              </a:rPr>
              <a:t>Contextual relations</a:t>
            </a:r>
          </a:p>
          <a:p>
            <a:pPr marL="342900" indent="-342900" algn="just">
              <a:buClr>
                <a:srgbClr val="A40000"/>
              </a:buClr>
              <a:buFont typeface="Arial"/>
              <a:buChar char="•"/>
            </a:pPr>
            <a:endParaRPr lang="it-IT" sz="1800" i="0">
              <a:latin typeface="Optima" charset="0"/>
              <a:cs typeface="Optima" charset="0"/>
            </a:endParaRPr>
          </a:p>
          <a:p>
            <a:pPr marL="342900" indent="-342900" algn="just">
              <a:buClr>
                <a:srgbClr val="A40000"/>
              </a:buClr>
              <a:buFont typeface="Arial"/>
              <a:buChar char="•"/>
            </a:pPr>
            <a:r>
              <a:rPr lang="mr-IN" sz="1800" i="0">
                <a:latin typeface="Optima" charset="0"/>
                <a:cs typeface="Optima" charset="0"/>
              </a:rPr>
              <a:t>…</a:t>
            </a:r>
            <a:endParaRPr lang="it-IT" sz="1800" i="0">
              <a:latin typeface="Optima" charset="0"/>
              <a:cs typeface="Optima" charset="0"/>
            </a:endParaRPr>
          </a:p>
        </p:txBody>
      </p:sp>
      <p:sp>
        <p:nvSpPr>
          <p:cNvPr id="7" name="CasellaDiTesto 6"/>
          <p:cNvSpPr txBox="1">
            <a:spLocks noChangeArrowheads="1"/>
          </p:cNvSpPr>
          <p:nvPr/>
        </p:nvSpPr>
        <p:spPr bwMode="auto">
          <a:xfrm>
            <a:off x="1390848" y="5072117"/>
            <a:ext cx="71415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just"/>
            <a:r>
              <a:rPr lang="it-IT" sz="1800" b="1" i="0">
                <a:latin typeface="Optima" charset="0"/>
                <a:cs typeface="Optima" charset="0"/>
              </a:rPr>
              <a:t>Application domains:</a:t>
            </a:r>
            <a:r>
              <a:rPr lang="it-IT" sz="1800" i="0">
                <a:latin typeface="Optima" charset="0"/>
                <a:cs typeface="Optima" charset="0"/>
              </a:rPr>
              <a:t> Natural language processing, computer vision, computational biology, adversarial contexts, social signal processing, medical image analysis, social network analysis, network medicine, …</a:t>
            </a:r>
          </a:p>
        </p:txBody>
      </p:sp>
    </p:spTree>
    <p:extLst>
      <p:ext uri="{BB962C8B-B14F-4D97-AF65-F5344CB8AC3E}">
        <p14:creationId xmlns:p14="http://schemas.microsoft.com/office/powerpoint/2010/main" val="2338985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Context helps …</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pic>
        <p:nvPicPr>
          <p:cNvPr id="4" name="Immagine 3"/>
          <p:cNvPicPr>
            <a:picLocks noChangeAspect="1"/>
          </p:cNvPicPr>
          <p:nvPr/>
        </p:nvPicPr>
        <p:blipFill>
          <a:blip r:embed="rId2"/>
          <a:stretch>
            <a:fillRect/>
          </a:stretch>
        </p:blipFill>
        <p:spPr>
          <a:xfrm>
            <a:off x="1371600" y="1676400"/>
            <a:ext cx="7393355" cy="4470400"/>
          </a:xfrm>
          <a:prstGeom prst="rect">
            <a:avLst/>
          </a:prstGeom>
        </p:spPr>
      </p:pic>
    </p:spTree>
    <p:extLst>
      <p:ext uri="{BB962C8B-B14F-4D97-AF65-F5344CB8AC3E}">
        <p14:creationId xmlns:p14="http://schemas.microsoft.com/office/powerpoint/2010/main" val="30906913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 but can also deceive!</a:t>
            </a:r>
          </a:p>
        </p:txBody>
      </p:sp>
      <p:pic>
        <p:nvPicPr>
          <p:cNvPr id="8" name="Immagine 7"/>
          <p:cNvPicPr>
            <a:picLocks noChangeAspect="1"/>
          </p:cNvPicPr>
          <p:nvPr/>
        </p:nvPicPr>
        <p:blipFill>
          <a:blip r:embed="rId2"/>
          <a:stretch>
            <a:fillRect/>
          </a:stretch>
        </p:blipFill>
        <p:spPr>
          <a:xfrm>
            <a:off x="1641231" y="4191000"/>
            <a:ext cx="2092569" cy="2286000"/>
          </a:xfrm>
          <a:prstGeom prst="rect">
            <a:avLst/>
          </a:prstGeom>
        </p:spPr>
      </p:pic>
      <p:pic>
        <p:nvPicPr>
          <p:cNvPr id="12" name="Immagine 11"/>
          <p:cNvPicPr>
            <a:picLocks noChangeAspect="1"/>
          </p:cNvPicPr>
          <p:nvPr/>
        </p:nvPicPr>
        <p:blipFill>
          <a:blip r:embed="rId3"/>
          <a:stretch>
            <a:fillRect/>
          </a:stretch>
        </p:blipFill>
        <p:spPr>
          <a:xfrm>
            <a:off x="1524000" y="1676400"/>
            <a:ext cx="2921000" cy="1752600"/>
          </a:xfrm>
          <a:prstGeom prst="rect">
            <a:avLst/>
          </a:prstGeom>
        </p:spPr>
      </p:pic>
      <p:pic>
        <p:nvPicPr>
          <p:cNvPr id="6" name="Immagine 5"/>
          <p:cNvPicPr>
            <a:picLocks noChangeAspect="1"/>
          </p:cNvPicPr>
          <p:nvPr/>
        </p:nvPicPr>
        <p:blipFill>
          <a:blip r:embed="rId4"/>
          <a:stretch>
            <a:fillRect/>
          </a:stretch>
        </p:blipFill>
        <p:spPr>
          <a:xfrm>
            <a:off x="5310479" y="1371600"/>
            <a:ext cx="3300121" cy="2565400"/>
          </a:xfrm>
          <a:prstGeom prst="rect">
            <a:avLst/>
          </a:prstGeom>
        </p:spPr>
      </p:pic>
      <p:pic>
        <p:nvPicPr>
          <p:cNvPr id="9" name="Immagine 8"/>
          <p:cNvPicPr>
            <a:picLocks noChangeAspect="1"/>
          </p:cNvPicPr>
          <p:nvPr/>
        </p:nvPicPr>
        <p:blipFill>
          <a:blip r:embed="rId5"/>
          <a:stretch>
            <a:fillRect/>
          </a:stretch>
        </p:blipFill>
        <p:spPr>
          <a:xfrm>
            <a:off x="5201362" y="3919940"/>
            <a:ext cx="3485438" cy="2709460"/>
          </a:xfrm>
          <a:prstGeom prst="rect">
            <a:avLst/>
          </a:prstGeom>
        </p:spPr>
      </p:pic>
    </p:spTree>
    <p:extLst>
      <p:ext uri="{BB962C8B-B14F-4D97-AF65-F5344CB8AC3E}">
        <p14:creationId xmlns:p14="http://schemas.microsoft.com/office/powerpoint/2010/main" val="2179907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Context and the brain</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pic>
        <p:nvPicPr>
          <p:cNvPr id="10" name="Immagine 9"/>
          <p:cNvPicPr>
            <a:picLocks noChangeAspect="1"/>
          </p:cNvPicPr>
          <p:nvPr/>
        </p:nvPicPr>
        <p:blipFill>
          <a:blip r:embed="rId2"/>
          <a:stretch>
            <a:fillRect/>
          </a:stretch>
        </p:blipFill>
        <p:spPr>
          <a:xfrm>
            <a:off x="1447800" y="4267200"/>
            <a:ext cx="3886200" cy="1686802"/>
          </a:xfrm>
          <a:prstGeom prst="rect">
            <a:avLst/>
          </a:prstGeom>
        </p:spPr>
      </p:pic>
      <p:pic>
        <p:nvPicPr>
          <p:cNvPr id="11" name="Immagine 10"/>
          <p:cNvPicPr>
            <a:picLocks noChangeAspect="1"/>
          </p:cNvPicPr>
          <p:nvPr/>
        </p:nvPicPr>
        <p:blipFill>
          <a:blip r:embed="rId3"/>
          <a:stretch>
            <a:fillRect/>
          </a:stretch>
        </p:blipFill>
        <p:spPr>
          <a:xfrm>
            <a:off x="1465999" y="1667644"/>
            <a:ext cx="3791801" cy="2066156"/>
          </a:xfrm>
          <a:prstGeom prst="rect">
            <a:avLst/>
          </a:prstGeom>
        </p:spPr>
      </p:pic>
      <p:pic>
        <p:nvPicPr>
          <p:cNvPr id="13" name="Immagine 12"/>
          <p:cNvPicPr>
            <a:picLocks noChangeAspect="1"/>
          </p:cNvPicPr>
          <p:nvPr/>
        </p:nvPicPr>
        <p:blipFill>
          <a:blip r:embed="rId4"/>
          <a:stretch>
            <a:fillRect/>
          </a:stretch>
        </p:blipFill>
        <p:spPr>
          <a:xfrm>
            <a:off x="5635991" y="2209800"/>
            <a:ext cx="3279409" cy="3124200"/>
          </a:xfrm>
          <a:prstGeom prst="rect">
            <a:avLst/>
          </a:prstGeom>
        </p:spPr>
      </p:pic>
      <p:sp>
        <p:nvSpPr>
          <p:cNvPr id="14" name="CasellaDiTesto 13"/>
          <p:cNvSpPr txBox="1"/>
          <p:nvPr/>
        </p:nvSpPr>
        <p:spPr>
          <a:xfrm>
            <a:off x="2057400" y="6400800"/>
            <a:ext cx="5891356" cy="276999"/>
          </a:xfrm>
          <a:prstGeom prst="rect">
            <a:avLst/>
          </a:prstGeom>
          <a:noFill/>
        </p:spPr>
        <p:txBody>
          <a:bodyPr wrap="none" rtlCol="0">
            <a:spAutoFit/>
          </a:bodyPr>
          <a:lstStyle/>
          <a:p>
            <a:r>
              <a:rPr lang="it-IT" sz="1200" i="0">
                <a:solidFill>
                  <a:srgbClr val="A40000"/>
                </a:solidFill>
                <a:latin typeface="Optima"/>
                <a:cs typeface="Optima"/>
              </a:rPr>
              <a:t>From: M. Bar, “Visual objects in context”, </a:t>
            </a:r>
            <a:r>
              <a:rPr lang="it-IT" sz="1200">
                <a:solidFill>
                  <a:srgbClr val="A40000"/>
                </a:solidFill>
                <a:latin typeface="Optima"/>
                <a:cs typeface="Optima"/>
              </a:rPr>
              <a:t>Nature Reviews Neuroscience</a:t>
            </a:r>
            <a:r>
              <a:rPr lang="it-IT" sz="1200" i="0">
                <a:solidFill>
                  <a:srgbClr val="A40000"/>
                </a:solidFill>
                <a:latin typeface="Optima"/>
                <a:cs typeface="Optima"/>
              </a:rPr>
              <a:t>, August 2004.</a:t>
            </a:r>
          </a:p>
        </p:txBody>
      </p:sp>
    </p:spTree>
    <p:extLst>
      <p:ext uri="{BB962C8B-B14F-4D97-AF65-F5344CB8AC3E}">
        <p14:creationId xmlns:p14="http://schemas.microsoft.com/office/powerpoint/2010/main" val="4186423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Beyond features?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8" name="Rectangle 4"/>
          <p:cNvSpPr>
            <a:spLocks noChangeArrowheads="1"/>
          </p:cNvSpPr>
          <p:nvPr/>
        </p:nvSpPr>
        <p:spPr bwMode="auto">
          <a:xfrm>
            <a:off x="1475656" y="1435100"/>
            <a:ext cx="7200800" cy="787400"/>
          </a:xfrm>
          <a:prstGeom prst="rect">
            <a:avLst/>
          </a:prstGeom>
          <a:noFill/>
          <a:ln w="9525">
            <a:noFill/>
            <a:miter lim="800000"/>
            <a:headEnd/>
            <a:tailEnd/>
          </a:ln>
        </p:spPr>
        <p:txBody>
          <a:bodyPr>
            <a:prstTxWarp prst="textNoShape">
              <a:avLst/>
            </a:prstTxWarp>
          </a:bodyPr>
          <a:lstStyle/>
          <a:p>
            <a:pPr indent="-374650" algn="just" defTabSz="457200" fontAlgn="auto">
              <a:spcBef>
                <a:spcPts val="0"/>
              </a:spcBef>
              <a:spcAft>
                <a:spcPts val="0"/>
              </a:spcAft>
              <a:buClrTx/>
              <a:buFontTx/>
              <a:buNone/>
            </a:pPr>
            <a:r>
              <a:rPr lang="it-IT" sz="1800" i="0">
                <a:solidFill>
                  <a:srgbClr val="000000"/>
                </a:solidFill>
                <a:latin typeface="Optima"/>
                <a:ea typeface="Times New Roman" pitchFamily="39" charset="0"/>
                <a:cs typeface="Optima"/>
              </a:rPr>
              <a:t>The field is showing an increasing propensity towards relational approaches, e.g.,</a:t>
            </a:r>
          </a:p>
        </p:txBody>
      </p:sp>
      <p:sp>
        <p:nvSpPr>
          <p:cNvPr id="9" name="Rectangle 4"/>
          <p:cNvSpPr>
            <a:spLocks noChangeArrowheads="1"/>
          </p:cNvSpPr>
          <p:nvPr/>
        </p:nvSpPr>
        <p:spPr bwMode="auto">
          <a:xfrm>
            <a:off x="1475656" y="2321276"/>
            <a:ext cx="7200800" cy="4348083"/>
          </a:xfrm>
          <a:prstGeom prst="rect">
            <a:avLst/>
          </a:prstGeom>
          <a:noFill/>
          <a:ln w="9525">
            <a:noFill/>
            <a:miter lim="800000"/>
            <a:headEnd/>
            <a:tailEnd/>
          </a:ln>
        </p:spPr>
        <p:txBody>
          <a:bodyPr>
            <a:prstTxWarp prst="textNoShape">
              <a:avLst/>
            </a:prstTxWarp>
          </a:bodyPr>
          <a:lstStyle/>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Kernel methods</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Pairwise clustering (e.g., spectral methods, game-theoretic methods)</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Graph transduction</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Dissimilarity representations (Duin et al.)</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Theory of similarity functions (Blum, Balcan, …)</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Relational / collective classification</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Graph mining</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Contextual object recognition</a:t>
            </a:r>
          </a:p>
          <a:p>
            <a:pPr marL="374650" indent="-374650" algn="just" defTabSz="457200" fontAlgn="auto">
              <a:spcBef>
                <a:spcPts val="0"/>
              </a:spcBef>
              <a:spcAft>
                <a:spcPts val="600"/>
              </a:spcAft>
              <a:buClr>
                <a:srgbClr val="B40000"/>
              </a:buClr>
              <a:buFont typeface="Wingdings" pitchFamily="39" charset="2"/>
              <a:buChar char="ü"/>
            </a:pPr>
            <a:r>
              <a:rPr lang="en-US" sz="1800" i="0">
                <a:solidFill>
                  <a:srgbClr val="000000"/>
                </a:solidFill>
                <a:latin typeface="Optima"/>
                <a:ea typeface="Times New Roman" pitchFamily="39" charset="0"/>
                <a:cs typeface="Optima"/>
              </a:rPr>
              <a:t>…</a:t>
            </a:r>
          </a:p>
          <a:p>
            <a:pPr marL="374650" indent="-374650" algn="just" defTabSz="457200" fontAlgn="auto">
              <a:spcBef>
                <a:spcPts val="0"/>
              </a:spcBef>
              <a:spcAft>
                <a:spcPts val="0"/>
              </a:spcAft>
              <a:buClr>
                <a:srgbClr val="B40000"/>
              </a:buClr>
              <a:buFontTx/>
              <a:buNone/>
            </a:pPr>
            <a:endParaRPr lang="en-US" sz="1800" i="0">
              <a:solidFill>
                <a:srgbClr val="000000"/>
              </a:solidFill>
              <a:latin typeface="Optima"/>
              <a:ea typeface="Times New Roman" pitchFamily="39" charset="0"/>
              <a:cs typeface="Optima"/>
            </a:endParaRPr>
          </a:p>
          <a:p>
            <a:pPr indent="-374650" algn="just" defTabSz="457200" fontAlgn="auto">
              <a:spcBef>
                <a:spcPts val="0"/>
              </a:spcBef>
              <a:spcAft>
                <a:spcPts val="0"/>
              </a:spcAft>
              <a:buClr>
                <a:srgbClr val="B40000"/>
              </a:buClr>
              <a:buFontTx/>
              <a:buNone/>
            </a:pPr>
            <a:r>
              <a:rPr lang="en-US" sz="1800" i="0">
                <a:solidFill>
                  <a:srgbClr val="000000"/>
                </a:solidFill>
                <a:latin typeface="Optima"/>
                <a:ea typeface="Times New Roman" pitchFamily="39" charset="0"/>
                <a:cs typeface="Optima"/>
              </a:rPr>
              <a:t>See also “link analysis” and the parallel development of “network science” …</a:t>
            </a:r>
          </a:p>
        </p:txBody>
      </p:sp>
    </p:spTree>
    <p:extLst>
      <p:ext uri="{BB962C8B-B14F-4D97-AF65-F5344CB8AC3E}">
        <p14:creationId xmlns:p14="http://schemas.microsoft.com/office/powerpoint/2010/main" val="36946871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a:lnSpc>
                <a:spcPct val="90000"/>
              </a:lnSpc>
              <a:buFont typeface="Wingdings" pitchFamily="-110" charset="2"/>
              <a:buNone/>
              <a:defRPr/>
            </a:pPr>
            <a:r>
              <a:rPr lang="it-IT" sz="3000" b="1" i="0" kern="0">
                <a:solidFill>
                  <a:srgbClr val="A40000"/>
                </a:solidFill>
                <a:effectLst>
                  <a:outerShdw blurRad="50800" dist="38100" dir="2700000">
                    <a:srgbClr val="000000">
                      <a:alpha val="43000"/>
                    </a:srgbClr>
                  </a:outerShdw>
                </a:effectLst>
                <a:latin typeface="Optima"/>
                <a:ea typeface="ＭＳ Ｐゴシック" pitchFamily="-108" charset="-128"/>
                <a:cs typeface="Optima"/>
              </a:rPr>
              <a:t>The SIMBAD project</a:t>
            </a:r>
            <a:endParaRPr lang="it-IT" sz="3000" kern="0">
              <a:solidFill>
                <a:srgbClr val="A40000"/>
              </a:solidFill>
              <a:effectLst>
                <a:outerShdw blurRad="50800" dist="38100" dir="2700000">
                  <a:srgbClr val="000000">
                    <a:alpha val="43000"/>
                  </a:srgbClr>
                </a:outerShdw>
              </a:effectLst>
              <a:latin typeface="Optima"/>
              <a:ea typeface="ＭＳ Ｐゴシック" pitchFamily="-108" charset="-128"/>
              <a:cs typeface="Optima"/>
            </a:endParaRPr>
          </a:p>
        </p:txBody>
      </p:sp>
      <p:pic>
        <p:nvPicPr>
          <p:cNvPr id="22531" name="Picture 7"/>
          <p:cNvPicPr>
            <a:picLocks noChangeAspect="1" noChangeArrowheads="1"/>
          </p:cNvPicPr>
          <p:nvPr/>
        </p:nvPicPr>
        <p:blipFill>
          <a:blip r:embed="rId2"/>
          <a:srcRect/>
          <a:stretch>
            <a:fillRect/>
          </a:stretch>
        </p:blipFill>
        <p:spPr bwMode="auto">
          <a:xfrm>
            <a:off x="1331640" y="4365104"/>
            <a:ext cx="900112" cy="600075"/>
          </a:xfrm>
          <a:prstGeom prst="rect">
            <a:avLst/>
          </a:prstGeom>
          <a:noFill/>
          <a:ln w="9525">
            <a:noFill/>
            <a:miter lim="800000"/>
            <a:headEnd/>
            <a:tailEnd/>
          </a:ln>
        </p:spPr>
      </p:pic>
      <p:pic>
        <p:nvPicPr>
          <p:cNvPr id="22532" name="Picture 9"/>
          <p:cNvPicPr>
            <a:picLocks noChangeAspect="1" noChangeArrowheads="1"/>
          </p:cNvPicPr>
          <p:nvPr/>
        </p:nvPicPr>
        <p:blipFill>
          <a:blip r:embed="rId3"/>
          <a:srcRect/>
          <a:stretch>
            <a:fillRect/>
          </a:stretch>
        </p:blipFill>
        <p:spPr bwMode="auto">
          <a:xfrm>
            <a:off x="2699792" y="4448026"/>
            <a:ext cx="863600" cy="565150"/>
          </a:xfrm>
          <a:prstGeom prst="rect">
            <a:avLst/>
          </a:prstGeom>
          <a:noFill/>
          <a:ln w="9525">
            <a:noFill/>
            <a:miter lim="800000"/>
            <a:headEnd/>
            <a:tailEnd/>
          </a:ln>
        </p:spPr>
      </p:pic>
      <p:grpSp>
        <p:nvGrpSpPr>
          <p:cNvPr id="40" name="Group 3"/>
          <p:cNvGrpSpPr>
            <a:grpSpLocks/>
          </p:cNvGrpSpPr>
          <p:nvPr/>
        </p:nvGrpSpPr>
        <p:grpSpPr bwMode="auto">
          <a:xfrm>
            <a:off x="3852738" y="1524000"/>
            <a:ext cx="5111750" cy="5060950"/>
            <a:chOff x="2426" y="1026"/>
            <a:chExt cx="3220" cy="3188"/>
          </a:xfrm>
        </p:grpSpPr>
        <p:pic>
          <p:nvPicPr>
            <p:cNvPr id="44" name="Picture 4"/>
            <p:cNvPicPr>
              <a:picLocks noChangeAspect="1" noChangeArrowheads="1"/>
            </p:cNvPicPr>
            <p:nvPr/>
          </p:nvPicPr>
          <p:blipFill>
            <a:blip r:embed="rId4"/>
            <a:srcRect/>
            <a:stretch>
              <a:fillRect/>
            </a:stretch>
          </p:blipFill>
          <p:spPr bwMode="auto">
            <a:xfrm>
              <a:off x="2426" y="1026"/>
              <a:ext cx="3220" cy="3188"/>
            </a:xfrm>
            <a:prstGeom prst="rect">
              <a:avLst/>
            </a:prstGeom>
            <a:noFill/>
            <a:ln w="9525">
              <a:noFill/>
              <a:miter lim="800000"/>
              <a:headEnd/>
              <a:tailEnd/>
            </a:ln>
          </p:spPr>
        </p:pic>
        <p:grpSp>
          <p:nvGrpSpPr>
            <p:cNvPr id="45" name="Group 5"/>
            <p:cNvGrpSpPr>
              <a:grpSpLocks/>
            </p:cNvGrpSpPr>
            <p:nvPr/>
          </p:nvGrpSpPr>
          <p:grpSpPr bwMode="auto">
            <a:xfrm>
              <a:off x="3243" y="2127"/>
              <a:ext cx="293" cy="454"/>
              <a:chOff x="839" y="1434"/>
              <a:chExt cx="293" cy="454"/>
            </a:xfrm>
          </p:grpSpPr>
          <p:pic>
            <p:nvPicPr>
              <p:cNvPr id="61" name="Picture 6"/>
              <p:cNvPicPr>
                <a:picLocks noChangeAspect="1" noChangeArrowheads="1"/>
              </p:cNvPicPr>
              <p:nvPr/>
            </p:nvPicPr>
            <p:blipFill>
              <a:blip r:embed="rId5"/>
              <a:srcRect/>
              <a:stretch>
                <a:fillRect/>
              </a:stretch>
            </p:blipFill>
            <p:spPr bwMode="auto">
              <a:xfrm>
                <a:off x="839" y="1434"/>
                <a:ext cx="293" cy="198"/>
              </a:xfrm>
              <a:prstGeom prst="rect">
                <a:avLst/>
              </a:prstGeom>
              <a:noFill/>
              <a:ln w="9525">
                <a:noFill/>
                <a:miter lim="800000"/>
                <a:headEnd/>
                <a:tailEnd/>
              </a:ln>
            </p:spPr>
          </p:pic>
          <p:sp>
            <p:nvSpPr>
              <p:cNvPr id="62" name="Line 7"/>
              <p:cNvSpPr>
                <a:spLocks noChangeShapeType="1"/>
              </p:cNvSpPr>
              <p:nvPr/>
            </p:nvSpPr>
            <p:spPr bwMode="auto">
              <a:xfrm>
                <a:off x="839" y="1434"/>
                <a:ext cx="0" cy="454"/>
              </a:xfrm>
              <a:prstGeom prst="line">
                <a:avLst/>
              </a:prstGeom>
              <a:noFill/>
              <a:ln w="28575">
                <a:solidFill>
                  <a:schemeClr val="tx1"/>
                </a:solidFill>
                <a:round/>
                <a:headEnd/>
                <a:tailEnd/>
              </a:ln>
            </p:spPr>
            <p:txBody>
              <a:bodyPr>
                <a:prstTxWarp prst="textNoShape">
                  <a:avLst/>
                </a:prstTxWarp>
              </a:bodyPr>
              <a:lstStyle/>
              <a:p>
                <a:endParaRPr lang="it-IT"/>
              </a:p>
            </p:txBody>
          </p:sp>
        </p:grpSp>
        <p:grpSp>
          <p:nvGrpSpPr>
            <p:cNvPr id="46" name="Group 8"/>
            <p:cNvGrpSpPr>
              <a:grpSpLocks/>
            </p:cNvGrpSpPr>
            <p:nvPr/>
          </p:nvGrpSpPr>
          <p:grpSpPr bwMode="auto">
            <a:xfrm>
              <a:off x="3560" y="2309"/>
              <a:ext cx="288" cy="454"/>
              <a:chOff x="385" y="2750"/>
              <a:chExt cx="288" cy="454"/>
            </a:xfrm>
          </p:grpSpPr>
          <p:sp>
            <p:nvSpPr>
              <p:cNvPr id="59" name="Line 9"/>
              <p:cNvSpPr>
                <a:spLocks noChangeShapeType="1"/>
              </p:cNvSpPr>
              <p:nvPr/>
            </p:nvSpPr>
            <p:spPr bwMode="auto">
              <a:xfrm>
                <a:off x="385" y="2750"/>
                <a:ext cx="0" cy="454"/>
              </a:xfrm>
              <a:prstGeom prst="line">
                <a:avLst/>
              </a:prstGeom>
              <a:noFill/>
              <a:ln w="28575">
                <a:solidFill>
                  <a:schemeClr val="tx1"/>
                </a:solidFill>
                <a:round/>
                <a:headEnd/>
                <a:tailEnd/>
              </a:ln>
            </p:spPr>
            <p:txBody>
              <a:bodyPr>
                <a:prstTxWarp prst="textNoShape">
                  <a:avLst/>
                </a:prstTxWarp>
              </a:bodyPr>
              <a:lstStyle/>
              <a:p>
                <a:endParaRPr lang="it-IT"/>
              </a:p>
            </p:txBody>
          </p:sp>
          <p:pic>
            <p:nvPicPr>
              <p:cNvPr id="60" name="Picture 10"/>
              <p:cNvPicPr>
                <a:picLocks noChangeAspect="1" noChangeArrowheads="1"/>
              </p:cNvPicPr>
              <p:nvPr/>
            </p:nvPicPr>
            <p:blipFill>
              <a:blip r:embed="rId6"/>
              <a:srcRect/>
              <a:stretch>
                <a:fillRect/>
              </a:stretch>
            </p:blipFill>
            <p:spPr bwMode="auto">
              <a:xfrm>
                <a:off x="385" y="2750"/>
                <a:ext cx="288" cy="198"/>
              </a:xfrm>
              <a:prstGeom prst="rect">
                <a:avLst/>
              </a:prstGeom>
              <a:noFill/>
              <a:ln w="9525">
                <a:noFill/>
                <a:miter lim="800000"/>
                <a:headEnd/>
                <a:tailEnd/>
              </a:ln>
            </p:spPr>
          </p:pic>
        </p:grpSp>
        <p:grpSp>
          <p:nvGrpSpPr>
            <p:cNvPr id="47" name="Group 11"/>
            <p:cNvGrpSpPr>
              <a:grpSpLocks/>
            </p:cNvGrpSpPr>
            <p:nvPr/>
          </p:nvGrpSpPr>
          <p:grpSpPr bwMode="auto">
            <a:xfrm>
              <a:off x="2562" y="3339"/>
              <a:ext cx="288" cy="454"/>
              <a:chOff x="1247" y="1842"/>
              <a:chExt cx="288" cy="454"/>
            </a:xfrm>
          </p:grpSpPr>
          <p:sp>
            <p:nvSpPr>
              <p:cNvPr id="57" name="Line 12"/>
              <p:cNvSpPr>
                <a:spLocks noChangeShapeType="1"/>
              </p:cNvSpPr>
              <p:nvPr/>
            </p:nvSpPr>
            <p:spPr bwMode="auto">
              <a:xfrm>
                <a:off x="1247" y="1842"/>
                <a:ext cx="0" cy="454"/>
              </a:xfrm>
              <a:prstGeom prst="line">
                <a:avLst/>
              </a:prstGeom>
              <a:noFill/>
              <a:ln w="28575">
                <a:solidFill>
                  <a:schemeClr val="tx1"/>
                </a:solidFill>
                <a:round/>
                <a:headEnd/>
                <a:tailEnd/>
              </a:ln>
            </p:spPr>
            <p:txBody>
              <a:bodyPr>
                <a:prstTxWarp prst="textNoShape">
                  <a:avLst/>
                </a:prstTxWarp>
              </a:bodyPr>
              <a:lstStyle/>
              <a:p>
                <a:endParaRPr lang="it-IT"/>
              </a:p>
            </p:txBody>
          </p:sp>
          <p:pic>
            <p:nvPicPr>
              <p:cNvPr id="58" name="Picture 13"/>
              <p:cNvPicPr>
                <a:picLocks noChangeAspect="1" noChangeArrowheads="1"/>
              </p:cNvPicPr>
              <p:nvPr/>
            </p:nvPicPr>
            <p:blipFill>
              <a:blip r:embed="rId7"/>
              <a:srcRect/>
              <a:stretch>
                <a:fillRect/>
              </a:stretch>
            </p:blipFill>
            <p:spPr bwMode="auto">
              <a:xfrm>
                <a:off x="1247" y="1842"/>
                <a:ext cx="288" cy="198"/>
              </a:xfrm>
              <a:prstGeom prst="rect">
                <a:avLst/>
              </a:prstGeom>
              <a:noFill/>
              <a:ln w="9525">
                <a:noFill/>
                <a:miter lim="800000"/>
                <a:headEnd/>
                <a:tailEnd/>
              </a:ln>
            </p:spPr>
          </p:pic>
        </p:grpSp>
        <p:grpSp>
          <p:nvGrpSpPr>
            <p:cNvPr id="48" name="Group 14"/>
            <p:cNvGrpSpPr>
              <a:grpSpLocks/>
            </p:cNvGrpSpPr>
            <p:nvPr/>
          </p:nvGrpSpPr>
          <p:grpSpPr bwMode="auto">
            <a:xfrm>
              <a:off x="3725" y="2626"/>
              <a:ext cx="198" cy="590"/>
              <a:chOff x="1247" y="1979"/>
              <a:chExt cx="198" cy="635"/>
            </a:xfrm>
          </p:grpSpPr>
          <p:sp>
            <p:nvSpPr>
              <p:cNvPr id="55" name="Line 15"/>
              <p:cNvSpPr>
                <a:spLocks noChangeShapeType="1"/>
              </p:cNvSpPr>
              <p:nvPr/>
            </p:nvSpPr>
            <p:spPr bwMode="auto">
              <a:xfrm>
                <a:off x="1247" y="1979"/>
                <a:ext cx="0" cy="635"/>
              </a:xfrm>
              <a:prstGeom prst="line">
                <a:avLst/>
              </a:prstGeom>
              <a:noFill/>
              <a:ln w="28575">
                <a:solidFill>
                  <a:schemeClr val="tx1"/>
                </a:solidFill>
                <a:round/>
                <a:headEnd/>
                <a:tailEnd/>
              </a:ln>
            </p:spPr>
            <p:txBody>
              <a:bodyPr>
                <a:prstTxWarp prst="textNoShape">
                  <a:avLst/>
                </a:prstTxWarp>
              </a:bodyPr>
              <a:lstStyle/>
              <a:p>
                <a:endParaRPr lang="it-IT"/>
              </a:p>
            </p:txBody>
          </p:sp>
          <p:pic>
            <p:nvPicPr>
              <p:cNvPr id="56" name="Picture 16"/>
              <p:cNvPicPr>
                <a:picLocks noChangeAspect="1" noChangeArrowheads="1"/>
              </p:cNvPicPr>
              <p:nvPr/>
            </p:nvPicPr>
            <p:blipFill>
              <a:blip r:embed="rId8"/>
              <a:srcRect/>
              <a:stretch>
                <a:fillRect/>
              </a:stretch>
            </p:blipFill>
            <p:spPr bwMode="auto">
              <a:xfrm>
                <a:off x="1247" y="1979"/>
                <a:ext cx="198" cy="198"/>
              </a:xfrm>
              <a:prstGeom prst="rect">
                <a:avLst/>
              </a:prstGeom>
              <a:noFill/>
              <a:ln w="9525">
                <a:noFill/>
                <a:miter lim="800000"/>
                <a:headEnd/>
                <a:tailEnd/>
              </a:ln>
            </p:spPr>
          </p:pic>
        </p:grpSp>
        <p:grpSp>
          <p:nvGrpSpPr>
            <p:cNvPr id="49" name="Group 17"/>
            <p:cNvGrpSpPr>
              <a:grpSpLocks/>
            </p:cNvGrpSpPr>
            <p:nvPr/>
          </p:nvGrpSpPr>
          <p:grpSpPr bwMode="auto">
            <a:xfrm>
              <a:off x="3969" y="2944"/>
              <a:ext cx="288" cy="454"/>
              <a:chOff x="521" y="1434"/>
              <a:chExt cx="288" cy="454"/>
            </a:xfrm>
          </p:grpSpPr>
          <p:pic>
            <p:nvPicPr>
              <p:cNvPr id="53" name="Picture 18"/>
              <p:cNvPicPr>
                <a:picLocks noChangeAspect="1" noChangeArrowheads="1"/>
              </p:cNvPicPr>
              <p:nvPr/>
            </p:nvPicPr>
            <p:blipFill>
              <a:blip r:embed="rId9"/>
              <a:srcRect/>
              <a:stretch>
                <a:fillRect/>
              </a:stretch>
            </p:blipFill>
            <p:spPr bwMode="auto">
              <a:xfrm>
                <a:off x="521" y="1434"/>
                <a:ext cx="288" cy="198"/>
              </a:xfrm>
              <a:prstGeom prst="rect">
                <a:avLst/>
              </a:prstGeom>
              <a:noFill/>
              <a:ln w="9525">
                <a:noFill/>
                <a:miter lim="800000"/>
                <a:headEnd/>
                <a:tailEnd/>
              </a:ln>
            </p:spPr>
          </p:pic>
          <p:sp>
            <p:nvSpPr>
              <p:cNvPr id="54" name="Line 19"/>
              <p:cNvSpPr>
                <a:spLocks noChangeShapeType="1"/>
              </p:cNvSpPr>
              <p:nvPr/>
            </p:nvSpPr>
            <p:spPr bwMode="auto">
              <a:xfrm>
                <a:off x="521" y="1434"/>
                <a:ext cx="0" cy="454"/>
              </a:xfrm>
              <a:prstGeom prst="line">
                <a:avLst/>
              </a:prstGeom>
              <a:noFill/>
              <a:ln w="28575">
                <a:solidFill>
                  <a:schemeClr val="tx1"/>
                </a:solidFill>
                <a:round/>
                <a:headEnd/>
                <a:tailEnd/>
              </a:ln>
            </p:spPr>
            <p:txBody>
              <a:bodyPr>
                <a:prstTxWarp prst="textNoShape">
                  <a:avLst/>
                </a:prstTxWarp>
              </a:bodyPr>
              <a:lstStyle/>
              <a:p>
                <a:endParaRPr lang="it-IT"/>
              </a:p>
            </p:txBody>
          </p:sp>
        </p:grpSp>
        <p:grpSp>
          <p:nvGrpSpPr>
            <p:cNvPr id="50" name="Group 20"/>
            <p:cNvGrpSpPr>
              <a:grpSpLocks/>
            </p:cNvGrpSpPr>
            <p:nvPr/>
          </p:nvGrpSpPr>
          <p:grpSpPr bwMode="auto">
            <a:xfrm>
              <a:off x="3907" y="2717"/>
              <a:ext cx="288" cy="635"/>
              <a:chOff x="1338" y="2024"/>
              <a:chExt cx="288" cy="635"/>
            </a:xfrm>
          </p:grpSpPr>
          <p:pic>
            <p:nvPicPr>
              <p:cNvPr id="51" name="Picture 21"/>
              <p:cNvPicPr>
                <a:picLocks noChangeAspect="1" noChangeArrowheads="1"/>
              </p:cNvPicPr>
              <p:nvPr/>
            </p:nvPicPr>
            <p:blipFill>
              <a:blip r:embed="rId9"/>
              <a:srcRect/>
              <a:stretch>
                <a:fillRect/>
              </a:stretch>
            </p:blipFill>
            <p:spPr bwMode="auto">
              <a:xfrm>
                <a:off x="1338" y="2024"/>
                <a:ext cx="288" cy="198"/>
              </a:xfrm>
              <a:prstGeom prst="rect">
                <a:avLst/>
              </a:prstGeom>
              <a:noFill/>
              <a:ln w="9525">
                <a:noFill/>
                <a:miter lim="800000"/>
                <a:headEnd/>
                <a:tailEnd/>
              </a:ln>
            </p:spPr>
          </p:pic>
          <p:sp>
            <p:nvSpPr>
              <p:cNvPr id="52" name="Line 22"/>
              <p:cNvSpPr>
                <a:spLocks noChangeShapeType="1"/>
              </p:cNvSpPr>
              <p:nvPr/>
            </p:nvSpPr>
            <p:spPr bwMode="auto">
              <a:xfrm>
                <a:off x="1338" y="2024"/>
                <a:ext cx="0" cy="635"/>
              </a:xfrm>
              <a:prstGeom prst="line">
                <a:avLst/>
              </a:prstGeom>
              <a:noFill/>
              <a:ln w="28575">
                <a:solidFill>
                  <a:schemeClr val="tx1"/>
                </a:solidFill>
                <a:round/>
                <a:headEnd/>
                <a:tailEnd/>
              </a:ln>
            </p:spPr>
            <p:txBody>
              <a:bodyPr>
                <a:prstTxWarp prst="textNoShape">
                  <a:avLst/>
                </a:prstTxWarp>
              </a:bodyPr>
              <a:lstStyle/>
              <a:p>
                <a:endParaRPr lang="it-IT"/>
              </a:p>
            </p:txBody>
          </p:sp>
        </p:grpSp>
      </p:grpSp>
      <p:sp>
        <p:nvSpPr>
          <p:cNvPr id="63" name="Rectangle 23"/>
          <p:cNvSpPr>
            <a:spLocks noChangeArrowheads="1"/>
          </p:cNvSpPr>
          <p:nvPr/>
        </p:nvSpPr>
        <p:spPr bwMode="auto">
          <a:xfrm>
            <a:off x="3349501" y="1689100"/>
            <a:ext cx="2016125" cy="1150938"/>
          </a:xfrm>
          <a:prstGeom prst="rect">
            <a:avLst/>
          </a:prstGeom>
          <a:solidFill>
            <a:schemeClr val="bg1"/>
          </a:solidFill>
          <a:ln w="9525">
            <a:noFill/>
            <a:miter lim="800000"/>
            <a:headEnd/>
            <a:tailEnd/>
          </a:ln>
        </p:spPr>
        <p:txBody>
          <a:bodyPr wrap="none" anchor="ctr">
            <a:prstTxWarp prst="textNoShape">
              <a:avLst/>
            </a:prstTxWarp>
          </a:bodyPr>
          <a:lstStyle/>
          <a:p>
            <a:endParaRPr lang="it-IT"/>
          </a:p>
        </p:txBody>
      </p:sp>
      <p:sp>
        <p:nvSpPr>
          <p:cNvPr id="64" name="Rectangle 24"/>
          <p:cNvSpPr txBox="1">
            <a:spLocks noChangeArrowheads="1"/>
          </p:cNvSpPr>
          <p:nvPr/>
        </p:nvSpPr>
        <p:spPr bwMode="auto">
          <a:xfrm>
            <a:off x="1331640" y="1556792"/>
            <a:ext cx="4145571" cy="2631628"/>
          </a:xfrm>
          <a:prstGeom prst="rect">
            <a:avLst/>
          </a:prstGeom>
          <a:noFill/>
          <a:ln w="9525">
            <a:noFill/>
            <a:miter lim="800000"/>
            <a:headEnd/>
            <a:tailEnd/>
          </a:ln>
        </p:spPr>
        <p:txBody>
          <a:bodyPr lIns="0" tIns="0" rIns="0" bIns="0">
            <a:prstTxWarp prst="textNoShape">
              <a:avLst/>
            </a:prstTxWarp>
          </a:bodyPr>
          <a:lstStyle/>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University of Venice (IT)‏, </a:t>
            </a:r>
            <a:r>
              <a:rPr lang="en-GB" sz="1600">
                <a:effectLst>
                  <a:outerShdw blurRad="38100" dist="38100" dir="2700000" algn="tl">
                    <a:srgbClr val="DDDDDD"/>
                  </a:outerShdw>
                </a:effectLst>
                <a:latin typeface="Optima"/>
                <a:ea typeface="Optima" pitchFamily="-110" charset="0"/>
                <a:cs typeface="Optima"/>
              </a:rPr>
              <a:t>coordinator</a:t>
            </a:r>
          </a:p>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University of York (UK)‏</a:t>
            </a:r>
          </a:p>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Technische Universit</a:t>
            </a:r>
            <a:r>
              <a:rPr lang="en-US" sz="1600" i="0">
                <a:effectLst>
                  <a:outerShdw blurRad="38100" dist="38100" dir="2700000" algn="tl">
                    <a:srgbClr val="DDDDDD"/>
                  </a:outerShdw>
                </a:effectLst>
                <a:latin typeface="Optima"/>
                <a:ea typeface="Optima" pitchFamily="-110" charset="0"/>
                <a:cs typeface="Optima"/>
              </a:rPr>
              <a:t>ä</a:t>
            </a:r>
            <a:r>
              <a:rPr lang="en-GB" sz="1600" i="0">
                <a:effectLst>
                  <a:outerShdw blurRad="38100" dist="38100" dir="2700000" algn="tl">
                    <a:srgbClr val="DDDDDD"/>
                  </a:outerShdw>
                </a:effectLst>
                <a:latin typeface="Optima"/>
                <a:ea typeface="Optima" pitchFamily="-110" charset="0"/>
                <a:cs typeface="Optima"/>
              </a:rPr>
              <a:t>t Delft (NL)‏</a:t>
            </a:r>
          </a:p>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Insituto Superior Técnico, Lisbon (PL)‏</a:t>
            </a:r>
          </a:p>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University of Verona (IT)‏</a:t>
            </a:r>
          </a:p>
          <a:p>
            <a:pPr marL="457200" indent="-457200" algn="l" defTabSz="457200">
              <a:lnSpc>
                <a:spcPct val="130000"/>
              </a:lnSpc>
              <a:buClr>
                <a:schemeClr val="tx1"/>
              </a:buClr>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600" i="0">
                <a:effectLst>
                  <a:outerShdw blurRad="38100" dist="38100" dir="2700000" algn="tl">
                    <a:srgbClr val="DDDDDD"/>
                  </a:outerShdw>
                </a:effectLst>
                <a:latin typeface="Optima"/>
                <a:ea typeface="Optima" pitchFamily="-110" charset="0"/>
                <a:cs typeface="Optima"/>
              </a:rPr>
              <a:t>ETH Zürich (CH)‏</a:t>
            </a:r>
          </a:p>
          <a:p>
            <a:pPr algn="l" defTabSz="457200">
              <a:lnSpc>
                <a:spcPct val="130000"/>
              </a:lnSpc>
              <a:buClr>
                <a:schemeClr val="tx1"/>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i="0">
              <a:effectLst>
                <a:outerShdw blurRad="38100" dist="38100" dir="2700000" algn="tl">
                  <a:srgbClr val="DDDDDD"/>
                </a:outerShdw>
              </a:effectLst>
              <a:latin typeface="Optima"/>
              <a:ea typeface="Optima" pitchFamily="-110" charset="0"/>
              <a:cs typeface="Optima"/>
            </a:endParaRPr>
          </a:p>
        </p:txBody>
      </p:sp>
      <p:pic>
        <p:nvPicPr>
          <p:cNvPr id="65" name="Immagine 24"/>
          <p:cNvPicPr>
            <a:picLocks noChangeAspect="1"/>
          </p:cNvPicPr>
          <p:nvPr/>
        </p:nvPicPr>
        <p:blipFill>
          <a:blip r:embed="rId10"/>
          <a:srcRect/>
          <a:stretch>
            <a:fillRect/>
          </a:stretch>
        </p:blipFill>
        <p:spPr bwMode="auto">
          <a:xfrm>
            <a:off x="6249863" y="2963863"/>
            <a:ext cx="457200" cy="593725"/>
          </a:xfrm>
          <a:prstGeom prst="rect">
            <a:avLst/>
          </a:prstGeom>
          <a:noFill/>
          <a:ln w="9525">
            <a:noFill/>
            <a:miter lim="800000"/>
            <a:headEnd/>
            <a:tailEnd/>
          </a:ln>
          <a:effectLst>
            <a:outerShdw blurRad="50800" dist="88900" dir="2700000" algn="tl" rotWithShape="0">
              <a:srgbClr val="000000">
                <a:alpha val="43000"/>
              </a:srgbClr>
            </a:outerShdw>
          </a:effectLst>
        </p:spPr>
      </p:pic>
      <p:pic>
        <p:nvPicPr>
          <p:cNvPr id="66" name="Immagine 25"/>
          <p:cNvPicPr>
            <a:picLocks noChangeAspect="1"/>
          </p:cNvPicPr>
          <p:nvPr/>
        </p:nvPicPr>
        <p:blipFill>
          <a:blip r:embed="rId11"/>
          <a:srcRect/>
          <a:stretch>
            <a:fillRect/>
          </a:stretch>
        </p:blipFill>
        <p:spPr bwMode="auto">
          <a:xfrm>
            <a:off x="6927726" y="3497263"/>
            <a:ext cx="465137" cy="609600"/>
          </a:xfrm>
          <a:prstGeom prst="rect">
            <a:avLst/>
          </a:prstGeom>
          <a:noFill/>
          <a:ln w="9525">
            <a:noFill/>
            <a:miter lim="800000"/>
            <a:headEnd/>
            <a:tailEnd/>
          </a:ln>
          <a:effectLst>
            <a:outerShdw blurRad="50800" dist="88900" dir="2700000" algn="tl" rotWithShape="0">
              <a:srgbClr val="000000">
                <a:alpha val="43000"/>
              </a:srgbClr>
            </a:outerShdw>
          </a:effectLst>
        </p:spPr>
      </p:pic>
      <p:pic>
        <p:nvPicPr>
          <p:cNvPr id="67" name="Immagine 26"/>
          <p:cNvPicPr>
            <a:picLocks noChangeAspect="1"/>
          </p:cNvPicPr>
          <p:nvPr/>
        </p:nvPicPr>
        <p:blipFill>
          <a:blip r:embed="rId12"/>
          <a:srcRect/>
          <a:stretch>
            <a:fillRect/>
          </a:stretch>
        </p:blipFill>
        <p:spPr bwMode="auto">
          <a:xfrm>
            <a:off x="5487863" y="2582863"/>
            <a:ext cx="454025" cy="596900"/>
          </a:xfrm>
          <a:prstGeom prst="rect">
            <a:avLst/>
          </a:prstGeom>
          <a:noFill/>
          <a:ln w="9525">
            <a:noFill/>
            <a:miter lim="800000"/>
            <a:headEnd/>
            <a:tailEnd/>
          </a:ln>
          <a:effectLst>
            <a:outerShdw blurRad="50800" dist="88900" dir="2700000" algn="tl" rotWithShape="0">
              <a:srgbClr val="000000">
                <a:alpha val="43000"/>
              </a:srgbClr>
            </a:outerShdw>
          </a:effectLst>
        </p:spPr>
      </p:pic>
      <p:pic>
        <p:nvPicPr>
          <p:cNvPr id="68" name="Immagine 67"/>
          <p:cNvPicPr>
            <a:picLocks noChangeAspect="1"/>
          </p:cNvPicPr>
          <p:nvPr/>
        </p:nvPicPr>
        <p:blipFill>
          <a:blip r:embed="rId13"/>
          <a:srcRect/>
          <a:stretch>
            <a:fillRect/>
          </a:stretch>
        </p:blipFill>
        <p:spPr bwMode="auto">
          <a:xfrm>
            <a:off x="4573463" y="4716463"/>
            <a:ext cx="484188" cy="628650"/>
          </a:xfrm>
          <a:prstGeom prst="rect">
            <a:avLst/>
          </a:prstGeom>
          <a:noFill/>
          <a:ln w="9525">
            <a:noFill/>
            <a:miter lim="800000"/>
            <a:headEnd/>
            <a:tailEnd/>
          </a:ln>
          <a:effectLst>
            <a:outerShdw blurRad="50800" dist="88900" dir="2700000" algn="tl" rotWithShape="0">
              <a:srgbClr val="000000">
                <a:alpha val="43000"/>
              </a:srgbClr>
            </a:outerShdw>
          </a:effectLst>
        </p:spPr>
      </p:pic>
      <p:pic>
        <p:nvPicPr>
          <p:cNvPr id="69" name="Immagine 68"/>
          <p:cNvPicPr>
            <a:picLocks noChangeAspect="1"/>
          </p:cNvPicPr>
          <p:nvPr/>
        </p:nvPicPr>
        <p:blipFill>
          <a:blip r:embed="rId14"/>
          <a:stretch>
            <a:fillRect/>
          </a:stretch>
        </p:blipFill>
        <p:spPr>
          <a:xfrm>
            <a:off x="6859463" y="4945063"/>
            <a:ext cx="461963" cy="625475"/>
          </a:xfrm>
          <a:prstGeom prst="rect">
            <a:avLst/>
          </a:prstGeom>
          <a:effectLst>
            <a:outerShdw blurRad="50800" dist="88900" dir="2700000" algn="tl" rotWithShape="0">
              <a:schemeClr val="tx1">
                <a:alpha val="43000"/>
              </a:schemeClr>
            </a:outerShdw>
          </a:effectLst>
        </p:spPr>
      </p:pic>
      <p:pic>
        <p:nvPicPr>
          <p:cNvPr id="70" name="Immagine 69"/>
          <p:cNvPicPr>
            <a:picLocks noChangeAspect="1"/>
          </p:cNvPicPr>
          <p:nvPr/>
        </p:nvPicPr>
        <p:blipFill>
          <a:blip r:embed="rId15"/>
          <a:stretch>
            <a:fillRect/>
          </a:stretch>
        </p:blipFill>
        <p:spPr>
          <a:xfrm>
            <a:off x="7240463" y="4259263"/>
            <a:ext cx="457200" cy="617537"/>
          </a:xfrm>
          <a:prstGeom prst="rect">
            <a:avLst/>
          </a:prstGeom>
          <a:effectLst>
            <a:outerShdw blurRad="50800" dist="88900" dir="2700000" algn="tl" rotWithShape="0">
              <a:srgbClr val="000000">
                <a:alpha val="43000"/>
              </a:srgbClr>
            </a:outerShdw>
          </a:effectLst>
        </p:spPr>
      </p:pic>
      <p:grpSp>
        <p:nvGrpSpPr>
          <p:cNvPr id="71" name="Gruppo 31"/>
          <p:cNvGrpSpPr/>
          <p:nvPr/>
        </p:nvGrpSpPr>
        <p:grpSpPr>
          <a:xfrm>
            <a:off x="1287036" y="5661248"/>
            <a:ext cx="2564884" cy="995953"/>
            <a:chOff x="3597276" y="5195938"/>
            <a:chExt cx="2501037" cy="858745"/>
          </a:xfrm>
        </p:grpSpPr>
        <p:pic>
          <p:nvPicPr>
            <p:cNvPr id="72" name="Immagine 71"/>
            <p:cNvPicPr>
              <a:picLocks noChangeAspect="1"/>
            </p:cNvPicPr>
            <p:nvPr/>
          </p:nvPicPr>
          <p:blipFill>
            <a:blip r:embed="rId16"/>
            <a:stretch>
              <a:fillRect/>
            </a:stretch>
          </p:blipFill>
          <p:spPr>
            <a:xfrm>
              <a:off x="3597276" y="5195938"/>
              <a:ext cx="1949449" cy="762828"/>
            </a:xfrm>
            <a:prstGeom prst="rect">
              <a:avLst/>
            </a:prstGeom>
          </p:spPr>
        </p:pic>
        <p:sp>
          <p:nvSpPr>
            <p:cNvPr id="73" name="Rettangolo 72"/>
            <p:cNvSpPr/>
            <p:nvPr/>
          </p:nvSpPr>
          <p:spPr>
            <a:xfrm>
              <a:off x="4468086" y="5820804"/>
              <a:ext cx="1630227" cy="233879"/>
            </a:xfrm>
            <a:prstGeom prst="rect">
              <a:avLst/>
            </a:prstGeom>
          </p:spPr>
          <p:txBody>
            <a:bodyPr wrap="square">
              <a:spAutoFit/>
            </a:bodyPr>
            <a:lstStyle/>
            <a:p>
              <a:pPr algn="ctr"/>
              <a:r>
                <a:rPr lang="it-IT" sz="1300" i="0">
                  <a:solidFill>
                    <a:srgbClr val="6297BC"/>
                  </a:solidFill>
                  <a:latin typeface="Optima"/>
                  <a:cs typeface="Optima"/>
                </a:rPr>
                <a:t>http://simbad-fp7.eu</a:t>
              </a:r>
            </a:p>
          </p:txBody>
        </p:sp>
      </p:grpSp>
    </p:spTree>
    <p:extLst>
      <p:ext uri="{BB962C8B-B14F-4D97-AF65-F5344CB8AC3E}">
        <p14:creationId xmlns:p14="http://schemas.microsoft.com/office/powerpoint/2010/main" val="2013666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The</a:t>
            </a: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 SIMBAD book</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26" name="Rectangle 23"/>
          <p:cNvSpPr>
            <a:spLocks noChangeArrowheads="1"/>
          </p:cNvSpPr>
          <p:nvPr/>
        </p:nvSpPr>
        <p:spPr bwMode="auto">
          <a:xfrm>
            <a:off x="3366890" y="1447800"/>
            <a:ext cx="2016125" cy="1150938"/>
          </a:xfrm>
          <a:prstGeom prst="rect">
            <a:avLst/>
          </a:prstGeom>
          <a:solidFill>
            <a:schemeClr val="bg1"/>
          </a:solidFill>
          <a:ln w="9525">
            <a:noFill/>
            <a:miter lim="800000"/>
            <a:headEnd/>
            <a:tailEnd/>
          </a:ln>
        </p:spPr>
        <p:txBody>
          <a:bodyPr wrap="none" anchor="ctr">
            <a:prstTxWarp prst="textNoShape">
              <a:avLst/>
            </a:prstTxWarp>
          </a:bodyPr>
          <a:lstStyle/>
          <a:p>
            <a:endParaRPr lang="it-IT"/>
          </a:p>
        </p:txBody>
      </p:sp>
      <p:pic>
        <p:nvPicPr>
          <p:cNvPr id="28" name="Immagine 12"/>
          <p:cNvPicPr>
            <a:picLocks noChangeAspect="1"/>
          </p:cNvPicPr>
          <p:nvPr/>
        </p:nvPicPr>
        <p:blipFill>
          <a:blip r:embed="rId2"/>
          <a:srcRect/>
          <a:stretch>
            <a:fillRect/>
          </a:stretch>
        </p:blipFill>
        <p:spPr bwMode="auto">
          <a:xfrm>
            <a:off x="5715000" y="5334000"/>
            <a:ext cx="2362200" cy="642776"/>
          </a:xfrm>
          <a:prstGeom prst="rect">
            <a:avLst/>
          </a:prstGeom>
          <a:noFill/>
          <a:ln w="9525">
            <a:noFill/>
            <a:miter lim="800000"/>
            <a:headEnd/>
            <a:tailEnd/>
          </a:ln>
        </p:spPr>
      </p:pic>
      <p:sp>
        <p:nvSpPr>
          <p:cNvPr id="30" name="Rettangolo 7"/>
          <p:cNvSpPr>
            <a:spLocks noChangeArrowheads="1"/>
          </p:cNvSpPr>
          <p:nvPr/>
        </p:nvSpPr>
        <p:spPr bwMode="auto">
          <a:xfrm>
            <a:off x="1524000" y="1371600"/>
            <a:ext cx="6781800" cy="1138773"/>
          </a:xfrm>
          <a:prstGeom prst="rect">
            <a:avLst/>
          </a:prstGeom>
          <a:noFill/>
          <a:ln w="9525">
            <a:noFill/>
            <a:miter lim="800000"/>
            <a:headEnd/>
            <a:tailEnd/>
          </a:ln>
        </p:spPr>
        <p:txBody>
          <a:bodyPr wrap="square">
            <a:prstTxWarp prst="textNoShape">
              <a:avLst/>
            </a:prstTxWarp>
            <a:spAutoFit/>
          </a:bodyPr>
          <a:lstStyle/>
          <a:p>
            <a:pPr algn="r"/>
            <a:r>
              <a:rPr lang="en-GB" sz="2000">
                <a:solidFill>
                  <a:srgbClr val="000000"/>
                </a:solidFill>
                <a:latin typeface="Optima"/>
                <a:cs typeface="Optima"/>
              </a:rPr>
              <a:t>M. Pelillo (Ed.)</a:t>
            </a:r>
          </a:p>
          <a:p>
            <a:pPr algn="r"/>
            <a:r>
              <a:rPr lang="en-GB" sz="2000" i="1">
                <a:solidFill>
                  <a:srgbClr val="000000"/>
                </a:solidFill>
                <a:latin typeface="Optima"/>
                <a:cs typeface="Optima"/>
              </a:rPr>
              <a:t>Similarity-Based Pattern Analysis and Recognition (2013)</a:t>
            </a:r>
          </a:p>
          <a:p>
            <a:pPr algn="r"/>
            <a:endParaRPr lang="en-GB" sz="2000">
              <a:solidFill>
                <a:srgbClr val="000000"/>
              </a:solidFill>
              <a:latin typeface="Optima"/>
              <a:cs typeface="Optima"/>
            </a:endParaRPr>
          </a:p>
        </p:txBody>
      </p:sp>
      <p:pic>
        <p:nvPicPr>
          <p:cNvPr id="8" name="Immagine 7"/>
          <p:cNvPicPr>
            <a:picLocks noChangeAspect="1"/>
          </p:cNvPicPr>
          <p:nvPr/>
        </p:nvPicPr>
        <p:blipFill>
          <a:blip r:embed="rId3"/>
          <a:stretch>
            <a:fillRect/>
          </a:stretch>
        </p:blipFill>
        <p:spPr>
          <a:xfrm>
            <a:off x="1670304" y="2844800"/>
            <a:ext cx="2368296" cy="3556000"/>
          </a:xfrm>
          <a:prstGeom prst="rect">
            <a:avLst/>
          </a:prstGeom>
          <a:effectLst>
            <a:outerShdw blurRad="50800" dist="88900" dir="2700000" algn="tl" rotWithShape="0">
              <a:srgbClr val="000000">
                <a:alpha val="43000"/>
              </a:srgbClr>
            </a:outerShdw>
          </a:effectLst>
        </p:spPr>
      </p:pic>
    </p:spTree>
    <p:extLst>
      <p:ext uri="{BB962C8B-B14F-4D97-AF65-F5344CB8AC3E}">
        <p14:creationId xmlns:p14="http://schemas.microsoft.com/office/powerpoint/2010/main" val="1787483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Challenges to similarity-based approaches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5" name="Rectangle 3"/>
          <p:cNvSpPr txBox="1">
            <a:spLocks noChangeArrowheads="1"/>
          </p:cNvSpPr>
          <p:nvPr/>
        </p:nvSpPr>
        <p:spPr bwMode="auto">
          <a:xfrm>
            <a:off x="1475656" y="1700808"/>
            <a:ext cx="6969844" cy="2133600"/>
          </a:xfrm>
          <a:prstGeom prst="rect">
            <a:avLst/>
          </a:prstGeom>
          <a:noFill/>
          <a:ln w="9525">
            <a:noFill/>
            <a:miter lim="800000"/>
            <a:headEnd/>
            <a:tailEnd/>
          </a:ln>
        </p:spPr>
        <p:txBody>
          <a:bodyPr>
            <a:prstTxWarp prst="textNoShape">
              <a:avLst/>
            </a:prstTxWarp>
          </a:bodyPr>
          <a:lstStyle/>
          <a:p>
            <a:pPr algn="just" defTabSz="457200" fontAlgn="auto">
              <a:spcBef>
                <a:spcPts val="1200"/>
              </a:spcBef>
              <a:spcAft>
                <a:spcPts val="0"/>
              </a:spcAft>
              <a:buClrTx/>
              <a:buFont typeface="Wingdings" pitchFamily="-105" charset="2"/>
              <a:buNone/>
              <a:defRPr/>
            </a:pPr>
            <a:r>
              <a:rPr lang="en-US" sz="1800" i="0" kern="0">
                <a:solidFill>
                  <a:srgbClr val="000000"/>
                </a:solidFill>
                <a:latin typeface="Optima"/>
                <a:ea typeface="Times New Roman" pitchFamily="-105" charset="0"/>
                <a:cs typeface="Optima"/>
              </a:rPr>
              <a:t>Departing from vector-space representations:</a:t>
            </a:r>
          </a:p>
          <a:p>
            <a:pPr marL="285750" indent="-285750" algn="just" defTabSz="457200" fontAlgn="auto">
              <a:spcBef>
                <a:spcPts val="1200"/>
              </a:spcBef>
              <a:spcAft>
                <a:spcPts val="0"/>
              </a:spcAft>
              <a:buClrTx/>
              <a:buFont typeface="Arial"/>
              <a:buChar char="•"/>
              <a:defRPr/>
            </a:pPr>
            <a:r>
              <a:rPr lang="en-US" sz="1800" i="0" kern="0">
                <a:solidFill>
                  <a:srgbClr val="000000"/>
                </a:solidFill>
                <a:latin typeface="Optima"/>
                <a:ea typeface="Times New Roman" pitchFamily="-105" charset="0"/>
                <a:cs typeface="Optima"/>
              </a:rPr>
              <a:t>dealing with (dis)similarities that might not possess the Euclidean behavior or not even obey the requirements of a metric</a:t>
            </a:r>
          </a:p>
          <a:p>
            <a:pPr marL="285750" indent="-285750" algn="just" defTabSz="457200" fontAlgn="auto">
              <a:spcBef>
                <a:spcPts val="1200"/>
              </a:spcBef>
              <a:spcAft>
                <a:spcPts val="0"/>
              </a:spcAft>
              <a:buClrTx/>
              <a:buFont typeface="Arial"/>
              <a:buChar char="•"/>
              <a:defRPr/>
            </a:pPr>
            <a:r>
              <a:rPr lang="en-US" sz="1800" i="0" kern="0">
                <a:solidFill>
                  <a:srgbClr val="000000"/>
                </a:solidFill>
                <a:latin typeface="Optima"/>
                <a:ea typeface="Times New Roman" pitchFamily="-105" charset="0"/>
                <a:cs typeface="Optima"/>
              </a:rPr>
              <a:t>lack of Euclidean and/or metric properties undermines the foundations of traditional pattern recognition algorithms</a:t>
            </a:r>
            <a:endParaRPr lang="it-IT" sz="1800" i="0" kern="0">
              <a:solidFill>
                <a:srgbClr val="000000"/>
              </a:solidFill>
              <a:latin typeface="Optima"/>
              <a:ea typeface="ＭＳ Ｐゴシック" pitchFamily="-108" charset="-128"/>
              <a:cs typeface="Optima"/>
            </a:endParaRPr>
          </a:p>
        </p:txBody>
      </p:sp>
      <p:sp>
        <p:nvSpPr>
          <p:cNvPr id="6" name="Rectangle 3"/>
          <p:cNvSpPr txBox="1">
            <a:spLocks noChangeArrowheads="1"/>
          </p:cNvSpPr>
          <p:nvPr/>
        </p:nvSpPr>
        <p:spPr bwMode="auto">
          <a:xfrm>
            <a:off x="1462956" y="3765376"/>
            <a:ext cx="6969844" cy="2543944"/>
          </a:xfrm>
          <a:prstGeom prst="rect">
            <a:avLst/>
          </a:prstGeom>
          <a:noFill/>
          <a:ln w="9525">
            <a:noFill/>
            <a:miter lim="800000"/>
            <a:headEnd/>
            <a:tailEnd/>
          </a:ln>
        </p:spPr>
        <p:txBody>
          <a:bodyPr>
            <a:prstTxWarp prst="textNoShape">
              <a:avLst/>
            </a:prstTxWarp>
          </a:bodyPr>
          <a:lstStyle/>
          <a:p>
            <a:pPr algn="just" defTabSz="457200" fontAlgn="auto">
              <a:spcBef>
                <a:spcPts val="0"/>
              </a:spcBef>
              <a:spcAft>
                <a:spcPts val="0"/>
              </a:spcAft>
              <a:buClrTx/>
              <a:buFont typeface="Wingdings" pitchFamily="-105" charset="2"/>
              <a:buNone/>
              <a:defRPr/>
            </a:pPr>
            <a:endParaRPr lang="it-IT" sz="1800" i="0" kern="0">
              <a:solidFill>
                <a:srgbClr val="000000"/>
              </a:solidFill>
              <a:latin typeface="Optima"/>
              <a:ea typeface="ＭＳ Ｐゴシック" pitchFamily="-108" charset="-128"/>
              <a:cs typeface="Optima"/>
            </a:endParaRPr>
          </a:p>
          <a:p>
            <a:pPr algn="just" defTabSz="457200" fontAlgn="auto">
              <a:spcBef>
                <a:spcPts val="0"/>
              </a:spcBef>
              <a:spcAft>
                <a:spcPts val="0"/>
              </a:spcAft>
              <a:buClrTx/>
              <a:buFontTx/>
              <a:buNone/>
              <a:defRPr/>
            </a:pPr>
            <a:r>
              <a:rPr lang="en-GB" sz="1800" i="0" kern="0">
                <a:solidFill>
                  <a:srgbClr val="000000"/>
                </a:solidFill>
                <a:latin typeface="Optima"/>
                <a:ea typeface="Times New Roman" charset="0"/>
                <a:cs typeface="Optima"/>
              </a:rPr>
              <a:t>The customary approach to deal with non-(geo)metric (dis)similarities is </a:t>
            </a:r>
            <a:r>
              <a:rPr lang="en-GB" sz="1800" b="1" i="0" kern="0">
                <a:solidFill>
                  <a:srgbClr val="000000"/>
                </a:solidFill>
                <a:latin typeface="Optima"/>
                <a:ea typeface="Times New Roman" charset="0"/>
                <a:cs typeface="Optima"/>
              </a:rPr>
              <a:t>embedding</a:t>
            </a:r>
            <a:r>
              <a:rPr lang="en-GB" sz="1800" i="0" kern="0">
                <a:solidFill>
                  <a:srgbClr val="000000"/>
                </a:solidFill>
                <a:latin typeface="Optima"/>
                <a:ea typeface="Times New Roman" charset="0"/>
                <a:cs typeface="Optima"/>
              </a:rPr>
              <a:t>.</a:t>
            </a:r>
            <a:endParaRPr lang="it-IT" sz="1800" i="0" kern="0">
              <a:solidFill>
                <a:srgbClr val="000000"/>
              </a:solidFill>
              <a:latin typeface="Optima"/>
              <a:ea typeface="Times New Roman" charset="0"/>
              <a:cs typeface="Optima"/>
            </a:endParaRPr>
          </a:p>
          <a:p>
            <a:pPr algn="just" defTabSz="457200" fontAlgn="auto">
              <a:spcBef>
                <a:spcPts val="0"/>
              </a:spcBef>
              <a:spcAft>
                <a:spcPts val="0"/>
              </a:spcAft>
              <a:buClrTx/>
              <a:buFontTx/>
              <a:buNone/>
              <a:defRPr/>
            </a:pPr>
            <a:endParaRPr lang="en-GB" sz="1800" i="0" kern="0">
              <a:solidFill>
                <a:srgbClr val="000000"/>
              </a:solidFill>
              <a:latin typeface="Optima"/>
              <a:ea typeface="Times New Roman" charset="0"/>
              <a:cs typeface="Optima"/>
            </a:endParaRPr>
          </a:p>
          <a:p>
            <a:pPr marL="285750" indent="-285750" algn="just" defTabSz="457200" fontAlgn="auto">
              <a:spcBef>
                <a:spcPts val="1200"/>
              </a:spcBef>
              <a:spcAft>
                <a:spcPts val="0"/>
              </a:spcAft>
              <a:buClrTx/>
              <a:buFont typeface="Arial"/>
              <a:buChar char="•"/>
              <a:defRPr/>
            </a:pPr>
            <a:r>
              <a:rPr lang="en-GB" sz="1800" i="0" kern="0">
                <a:solidFill>
                  <a:srgbClr val="000000"/>
                </a:solidFill>
                <a:latin typeface="Optima"/>
                <a:ea typeface="Times New Roman" charset="0"/>
                <a:cs typeface="Optima"/>
              </a:rPr>
              <a:t>based on the assumption that the non-geometricity of similarity information can be eliminated or somehow approximated away</a:t>
            </a:r>
          </a:p>
          <a:p>
            <a:pPr marL="285750" indent="-285750" algn="just" defTabSz="457200" fontAlgn="auto">
              <a:spcBef>
                <a:spcPts val="1200"/>
              </a:spcBef>
              <a:spcAft>
                <a:spcPts val="0"/>
              </a:spcAft>
              <a:buClrTx/>
              <a:buFont typeface="Arial"/>
              <a:buChar char="•"/>
              <a:defRPr/>
            </a:pPr>
            <a:r>
              <a:rPr lang="en-GB" sz="1800" i="0" kern="0">
                <a:solidFill>
                  <a:srgbClr val="000000"/>
                </a:solidFill>
                <a:latin typeface="Optima"/>
                <a:ea typeface="Times New Roman" charset="0"/>
                <a:cs typeface="Optima"/>
              </a:rPr>
              <a:t>when there is significant information content in the non-geometricity of the data, alternative approaches are needed</a:t>
            </a:r>
          </a:p>
        </p:txBody>
      </p:sp>
    </p:spTree>
    <p:extLst>
      <p:ext uri="{BB962C8B-B14F-4D97-AF65-F5344CB8AC3E}">
        <p14:creationId xmlns:p14="http://schemas.microsoft.com/office/powerpoint/2010/main" val="7584832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260648"/>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The need for non-metric similarities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8" name="Rectangle 3"/>
          <p:cNvSpPr txBox="1">
            <a:spLocks noChangeArrowheads="1"/>
          </p:cNvSpPr>
          <p:nvPr/>
        </p:nvSpPr>
        <p:spPr bwMode="auto">
          <a:xfrm>
            <a:off x="1475656" y="1308100"/>
            <a:ext cx="7128792" cy="1219200"/>
          </a:xfrm>
          <a:prstGeom prst="rect">
            <a:avLst/>
          </a:prstGeom>
          <a:noFill/>
          <a:ln w="9525">
            <a:noFill/>
            <a:miter lim="800000"/>
            <a:headEnd/>
            <a:tailEnd/>
          </a:ln>
        </p:spPr>
        <p:txBody>
          <a:bodyPr>
            <a:prstTxWarp prst="textNoShape">
              <a:avLst/>
            </a:prstTxWarp>
          </a:bodyPr>
          <a:lstStyle/>
          <a:p>
            <a:pPr algn="just" defTabSz="457200" fontAlgn="auto">
              <a:spcBef>
                <a:spcPts val="0"/>
              </a:spcBef>
              <a:spcAft>
                <a:spcPts val="0"/>
              </a:spcAft>
              <a:buClrTx/>
              <a:buFontTx/>
              <a:buNone/>
              <a:defRPr/>
            </a:pPr>
            <a:r>
              <a:rPr lang="it-IT" sz="1800" i="0" kern="0">
                <a:solidFill>
                  <a:srgbClr val="000000"/>
                </a:solidFill>
                <a:latin typeface="Optima"/>
                <a:cs typeface="Optima"/>
              </a:rPr>
              <a:t>«Any computer vision system that attempts to faithfully reflect human judgments of similarity is apt to devise non-metric image distance functions.»</a:t>
            </a:r>
            <a:endParaRPr lang="it-IT" sz="1800" i="0" kern="0">
              <a:solidFill>
                <a:srgbClr val="000000"/>
              </a:solidFill>
              <a:latin typeface="Optima"/>
              <a:ea typeface="ＭＳ Ｐゴシック" pitchFamily="-108" charset="-128"/>
              <a:cs typeface="Optima"/>
            </a:endParaRPr>
          </a:p>
          <a:p>
            <a:pPr algn="r" defTabSz="457200" fontAlgn="auto">
              <a:spcBef>
                <a:spcPts val="0"/>
              </a:spcBef>
              <a:spcAft>
                <a:spcPts val="0"/>
              </a:spcAft>
              <a:buClrTx/>
              <a:buFontTx/>
              <a:buNone/>
              <a:defRPr/>
            </a:pPr>
            <a:r>
              <a:rPr lang="it-IT" sz="1800" i="0" smtClean="0">
                <a:solidFill>
                  <a:srgbClr val="800000"/>
                </a:solidFill>
                <a:latin typeface="Optima"/>
                <a:cs typeface="Optima"/>
              </a:rPr>
              <a:t>Jacobs, Weinshall and Gdalyahu, 2000</a:t>
            </a:r>
            <a:endParaRPr lang="it-IT" sz="1800" i="0" kern="0">
              <a:solidFill>
                <a:srgbClr val="800000"/>
              </a:solidFill>
              <a:latin typeface="Optima"/>
              <a:ea typeface="ＭＳ Ｐゴシック" pitchFamily="-108" charset="-128"/>
              <a:cs typeface="Optima"/>
            </a:endParaRPr>
          </a:p>
          <a:p>
            <a:pPr algn="just" defTabSz="457200" fontAlgn="auto">
              <a:spcBef>
                <a:spcPts val="0"/>
              </a:spcBef>
              <a:spcAft>
                <a:spcPts val="0"/>
              </a:spcAft>
              <a:buClrTx/>
              <a:buFontTx/>
              <a:buNone/>
              <a:defRPr/>
            </a:pPr>
            <a:endParaRPr lang="it-IT" sz="1800" i="0" kern="0">
              <a:solidFill>
                <a:srgbClr val="000000"/>
              </a:solidFill>
              <a:latin typeface="Optima"/>
              <a:ea typeface="ＭＳ Ｐゴシック" pitchFamily="-108" charset="-128"/>
              <a:cs typeface="Optima"/>
            </a:endParaRPr>
          </a:p>
          <a:p>
            <a:pPr algn="just" defTabSz="457200" fontAlgn="auto">
              <a:spcBef>
                <a:spcPts val="0"/>
              </a:spcBef>
              <a:spcAft>
                <a:spcPts val="0"/>
              </a:spcAft>
              <a:buClrTx/>
              <a:buFont typeface="Wingdings" pitchFamily="-105" charset="2"/>
              <a:buNone/>
              <a:defRPr/>
            </a:pPr>
            <a:endParaRPr lang="it-IT" sz="1800" i="0" kern="0">
              <a:solidFill>
                <a:srgbClr val="000000"/>
              </a:solidFill>
              <a:latin typeface="Optima"/>
              <a:ea typeface="ＭＳ Ｐゴシック" pitchFamily="-108" charset="-128"/>
              <a:cs typeface="Optima"/>
            </a:endParaRPr>
          </a:p>
        </p:txBody>
      </p:sp>
      <p:grpSp>
        <p:nvGrpSpPr>
          <p:cNvPr id="9" name="Gruppo 22"/>
          <p:cNvGrpSpPr/>
          <p:nvPr/>
        </p:nvGrpSpPr>
        <p:grpSpPr>
          <a:xfrm>
            <a:off x="1378547" y="2596976"/>
            <a:ext cx="7513933" cy="4216400"/>
            <a:chOff x="1219200" y="2743200"/>
            <a:chExt cx="7696200" cy="4216400"/>
          </a:xfrm>
        </p:grpSpPr>
        <p:sp>
          <p:nvSpPr>
            <p:cNvPr id="10" name="CasellaDiTesto 9"/>
            <p:cNvSpPr txBox="1"/>
            <p:nvPr/>
          </p:nvSpPr>
          <p:spPr>
            <a:xfrm>
              <a:off x="1219200" y="6497935"/>
              <a:ext cx="7696200" cy="461665"/>
            </a:xfrm>
            <a:prstGeom prst="rect">
              <a:avLst/>
            </a:prstGeom>
            <a:noFill/>
          </p:spPr>
          <p:txBody>
            <a:bodyPr wrap="square" rtlCol="0">
              <a:spAutoFit/>
            </a:bodyPr>
            <a:lstStyle/>
            <a:p>
              <a:pPr algn="just" defTabSz="457200" fontAlgn="auto">
                <a:spcBef>
                  <a:spcPts val="0"/>
                </a:spcBef>
                <a:spcAft>
                  <a:spcPts val="0"/>
                </a:spcAft>
                <a:buClrTx/>
                <a:buFontTx/>
                <a:buNone/>
              </a:pPr>
              <a:r>
                <a:rPr lang="it-IT" sz="1200" i="0">
                  <a:solidFill>
                    <a:prstClr val="black"/>
                  </a:solidFill>
                  <a:latin typeface="Optima"/>
                  <a:cs typeface="Optima"/>
                </a:rPr>
                <a:t>Adapted from: </a:t>
              </a:r>
              <a:r>
                <a:rPr lang="it-IT" sz="1200" i="0" smtClean="0">
                  <a:solidFill>
                    <a:prstClr val="black"/>
                  </a:solidFill>
                  <a:latin typeface="Optima"/>
                  <a:cs typeface="Optima"/>
                </a:rPr>
                <a:t>D. W. Jacobs, D. Weinshall, and Y. Gdalyahu. Classication with non-metric distances: Image retrieval and class representation. PAMI 2000.</a:t>
              </a:r>
              <a:endParaRPr lang="it-IT" sz="1200" i="0">
                <a:solidFill>
                  <a:prstClr val="black"/>
                </a:solidFill>
                <a:latin typeface="Optima"/>
                <a:cs typeface="Optima"/>
              </a:endParaRPr>
            </a:p>
          </p:txBody>
        </p:sp>
        <p:pic>
          <p:nvPicPr>
            <p:cNvPr id="11" name="Immagine 10"/>
            <p:cNvPicPr>
              <a:picLocks noChangeAspect="1"/>
            </p:cNvPicPr>
            <p:nvPr/>
          </p:nvPicPr>
          <p:blipFill>
            <a:blip r:embed="rId2"/>
            <a:stretch>
              <a:fillRect/>
            </a:stretch>
          </p:blipFill>
          <p:spPr>
            <a:xfrm>
              <a:off x="2426716" y="4343400"/>
              <a:ext cx="849884" cy="1517650"/>
            </a:xfrm>
            <a:prstGeom prst="rect">
              <a:avLst/>
            </a:prstGeom>
          </p:spPr>
        </p:pic>
        <p:sp>
          <p:nvSpPr>
            <p:cNvPr id="12" name="Triangolo isoscele 11"/>
            <p:cNvSpPr/>
            <p:nvPr/>
          </p:nvSpPr>
          <p:spPr bwMode="auto">
            <a:xfrm>
              <a:off x="3505200" y="4419600"/>
              <a:ext cx="2743200" cy="990600"/>
            </a:xfrm>
            <a:prstGeom prst="triangl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FF"/>
                </a:buClr>
                <a:buFont typeface="Wingdings" pitchFamily="-108" charset="2"/>
                <a:buNone/>
              </a:pPr>
              <a:endParaRPr lang="it-IT">
                <a:solidFill>
                  <a:prstClr val="black"/>
                </a:solidFill>
                <a:latin typeface="Times New Roman" pitchFamily="-108" charset="0"/>
              </a:endParaRPr>
            </a:p>
          </p:txBody>
        </p:sp>
        <p:grpSp>
          <p:nvGrpSpPr>
            <p:cNvPr id="13" name="Gruppo 16"/>
            <p:cNvGrpSpPr/>
            <p:nvPr/>
          </p:nvGrpSpPr>
          <p:grpSpPr>
            <a:xfrm>
              <a:off x="4038600" y="2743200"/>
              <a:ext cx="1600200" cy="1619250"/>
              <a:chOff x="4038600" y="2743200"/>
              <a:chExt cx="1600200" cy="1619250"/>
            </a:xfrm>
          </p:grpSpPr>
          <p:pic>
            <p:nvPicPr>
              <p:cNvPr id="21" name="Immagine 20"/>
              <p:cNvPicPr>
                <a:picLocks noChangeAspect="1"/>
              </p:cNvPicPr>
              <p:nvPr/>
            </p:nvPicPr>
            <p:blipFill>
              <a:blip r:embed="rId3"/>
              <a:stretch>
                <a:fillRect/>
              </a:stretch>
            </p:blipFill>
            <p:spPr>
              <a:xfrm>
                <a:off x="4076970" y="2743200"/>
                <a:ext cx="1561830" cy="1619250"/>
              </a:xfrm>
              <a:prstGeom prst="rect">
                <a:avLst/>
              </a:prstGeom>
            </p:spPr>
          </p:pic>
          <p:sp>
            <p:nvSpPr>
              <p:cNvPr id="22" name="Figura a mano libera 21"/>
              <p:cNvSpPr/>
              <p:nvPr/>
            </p:nvSpPr>
            <p:spPr bwMode="auto">
              <a:xfrm>
                <a:off x="4038600" y="3352800"/>
                <a:ext cx="152400" cy="457200"/>
              </a:xfrm>
              <a:custGeom>
                <a:avLst/>
                <a:gdLst>
                  <a:gd name="connsiteX0" fmla="*/ 0 w 152400"/>
                  <a:gd name="connsiteY0" fmla="*/ 0 h 457200"/>
                  <a:gd name="connsiteX1" fmla="*/ 152400 w 152400"/>
                  <a:gd name="connsiteY1" fmla="*/ 0 h 457200"/>
                  <a:gd name="connsiteX2" fmla="*/ 152400 w 152400"/>
                  <a:gd name="connsiteY2" fmla="*/ 457200 h 457200"/>
                  <a:gd name="connsiteX3" fmla="*/ 0 w 152400"/>
                  <a:gd name="connsiteY3" fmla="*/ 457200 h 457200"/>
                  <a:gd name="connsiteX4" fmla="*/ 0 w 1524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457200">
                    <a:moveTo>
                      <a:pt x="0" y="0"/>
                    </a:moveTo>
                    <a:lnTo>
                      <a:pt x="152400" y="0"/>
                    </a:lnTo>
                    <a:lnTo>
                      <a:pt x="152400" y="457200"/>
                    </a:lnTo>
                    <a:lnTo>
                      <a:pt x="0" y="457200"/>
                    </a:lnTo>
                    <a:lnTo>
                      <a:pt x="0" y="0"/>
                    </a:ln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FF"/>
                  </a:buClr>
                  <a:buFont typeface="Wingdings" pitchFamily="-108" charset="2"/>
                  <a:buNone/>
                </a:pPr>
                <a:endParaRPr lang="it-IT">
                  <a:solidFill>
                    <a:prstClr val="black"/>
                  </a:solidFill>
                  <a:latin typeface="Times New Roman" pitchFamily="-108" charset="0"/>
                </a:endParaRPr>
              </a:p>
            </p:txBody>
          </p:sp>
        </p:grpSp>
        <p:grpSp>
          <p:nvGrpSpPr>
            <p:cNvPr id="14" name="Gruppo 15"/>
            <p:cNvGrpSpPr/>
            <p:nvPr/>
          </p:nvGrpSpPr>
          <p:grpSpPr>
            <a:xfrm>
              <a:off x="6400800" y="4495800"/>
              <a:ext cx="1752600" cy="1435174"/>
              <a:chOff x="6400800" y="4495800"/>
              <a:chExt cx="1752600" cy="1435174"/>
            </a:xfrm>
          </p:grpSpPr>
          <p:pic>
            <p:nvPicPr>
              <p:cNvPr id="19" name="Immagine 9"/>
              <p:cNvPicPr>
                <a:picLocks noChangeAspect="1"/>
              </p:cNvPicPr>
              <p:nvPr/>
            </p:nvPicPr>
            <p:blipFill>
              <a:blip r:embed="rId4"/>
              <a:stretch>
                <a:fillRect/>
              </a:stretch>
            </p:blipFill>
            <p:spPr>
              <a:xfrm>
                <a:off x="6400800" y="4495800"/>
                <a:ext cx="1447800" cy="1435174"/>
              </a:xfrm>
              <a:prstGeom prst="rect">
                <a:avLst/>
              </a:prstGeom>
            </p:spPr>
          </p:pic>
          <p:sp>
            <p:nvSpPr>
              <p:cNvPr id="20" name="Ovale 19"/>
              <p:cNvSpPr/>
              <p:nvPr/>
            </p:nvSpPr>
            <p:spPr bwMode="auto">
              <a:xfrm>
                <a:off x="7696200" y="4648200"/>
                <a:ext cx="457200" cy="4572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FF"/>
                  </a:buClr>
                  <a:buFont typeface="Wingdings" pitchFamily="-108" charset="2"/>
                  <a:buNone/>
                </a:pPr>
                <a:endParaRPr lang="it-IT">
                  <a:solidFill>
                    <a:prstClr val="black"/>
                  </a:solidFill>
                  <a:latin typeface="Times New Roman" pitchFamily="-108" charset="0"/>
                </a:endParaRPr>
              </a:p>
            </p:txBody>
          </p:sp>
        </p:grpSp>
        <p:sp>
          <p:nvSpPr>
            <p:cNvPr id="15" name="CasellaDiTesto 14"/>
            <p:cNvSpPr txBox="1"/>
            <p:nvPr/>
          </p:nvSpPr>
          <p:spPr>
            <a:xfrm>
              <a:off x="3657600" y="4572000"/>
              <a:ext cx="443626" cy="369332"/>
            </a:xfrm>
            <a:prstGeom prst="rect">
              <a:avLst/>
            </a:prstGeom>
            <a:noFill/>
          </p:spPr>
          <p:txBody>
            <a:bodyPr wrap="square" rtlCol="0">
              <a:spAutoFit/>
            </a:bodyPr>
            <a:lstStyle/>
            <a:p>
              <a:pPr algn="l" defTabSz="457200" fontAlgn="auto">
                <a:spcBef>
                  <a:spcPts val="0"/>
                </a:spcBef>
                <a:spcAft>
                  <a:spcPts val="0"/>
                </a:spcAft>
                <a:buClrTx/>
                <a:buFontTx/>
                <a:buNone/>
              </a:pPr>
              <a:r>
                <a:rPr lang="it-IT" sz="1800" i="0">
                  <a:solidFill>
                    <a:prstClr val="black"/>
                  </a:solidFill>
                  <a:latin typeface="Calibri"/>
                </a:rPr>
                <a:t>w</a:t>
              </a:r>
              <a:r>
                <a:rPr lang="it-IT" sz="1800" i="0" baseline="-25000">
                  <a:solidFill>
                    <a:prstClr val="black"/>
                  </a:solidFill>
                  <a:latin typeface="Calibri"/>
                </a:rPr>
                <a:t>1</a:t>
              </a:r>
            </a:p>
          </p:txBody>
        </p:sp>
        <p:sp>
          <p:nvSpPr>
            <p:cNvPr id="16" name="CasellaDiTesto 15"/>
            <p:cNvSpPr txBox="1"/>
            <p:nvPr/>
          </p:nvSpPr>
          <p:spPr>
            <a:xfrm>
              <a:off x="5638800" y="4572000"/>
              <a:ext cx="443626" cy="369332"/>
            </a:xfrm>
            <a:prstGeom prst="rect">
              <a:avLst/>
            </a:prstGeom>
            <a:noFill/>
          </p:spPr>
          <p:txBody>
            <a:bodyPr wrap="square" rtlCol="0">
              <a:spAutoFit/>
            </a:bodyPr>
            <a:lstStyle/>
            <a:p>
              <a:pPr algn="l" defTabSz="457200" fontAlgn="auto">
                <a:spcBef>
                  <a:spcPts val="0"/>
                </a:spcBef>
                <a:spcAft>
                  <a:spcPts val="0"/>
                </a:spcAft>
                <a:buClrTx/>
                <a:buFontTx/>
                <a:buNone/>
              </a:pPr>
              <a:r>
                <a:rPr lang="it-IT" sz="1800" i="0">
                  <a:solidFill>
                    <a:prstClr val="black"/>
                  </a:solidFill>
                  <a:latin typeface="Calibri"/>
                </a:rPr>
                <a:t>w</a:t>
              </a:r>
              <a:r>
                <a:rPr lang="it-IT" sz="1800" i="0" baseline="-25000">
                  <a:solidFill>
                    <a:prstClr val="black"/>
                  </a:solidFill>
                  <a:latin typeface="Calibri"/>
                </a:rPr>
                <a:t>2</a:t>
              </a:r>
            </a:p>
          </p:txBody>
        </p:sp>
        <p:sp>
          <p:nvSpPr>
            <p:cNvPr id="17" name="CasellaDiTesto 16"/>
            <p:cNvSpPr txBox="1"/>
            <p:nvPr/>
          </p:nvSpPr>
          <p:spPr>
            <a:xfrm>
              <a:off x="4648200" y="5486400"/>
              <a:ext cx="443626" cy="369332"/>
            </a:xfrm>
            <a:prstGeom prst="rect">
              <a:avLst/>
            </a:prstGeom>
            <a:noFill/>
          </p:spPr>
          <p:txBody>
            <a:bodyPr wrap="square" rtlCol="0">
              <a:spAutoFit/>
            </a:bodyPr>
            <a:lstStyle/>
            <a:p>
              <a:pPr algn="l" defTabSz="457200" fontAlgn="auto">
                <a:spcBef>
                  <a:spcPts val="0"/>
                </a:spcBef>
                <a:spcAft>
                  <a:spcPts val="0"/>
                </a:spcAft>
                <a:buClrTx/>
                <a:buFontTx/>
                <a:buNone/>
              </a:pPr>
              <a:r>
                <a:rPr lang="it-IT" sz="1800" i="0">
                  <a:solidFill>
                    <a:prstClr val="black"/>
                  </a:solidFill>
                  <a:latin typeface="Calibri"/>
                </a:rPr>
                <a:t>w</a:t>
              </a:r>
              <a:r>
                <a:rPr lang="it-IT" sz="1800" i="0" baseline="-25000">
                  <a:solidFill>
                    <a:prstClr val="black"/>
                  </a:solidFill>
                  <a:latin typeface="Calibri"/>
                </a:rPr>
                <a:t>3</a:t>
              </a:r>
            </a:p>
          </p:txBody>
        </p:sp>
        <p:sp>
          <p:nvSpPr>
            <p:cNvPr id="18" name="CasellaDiTesto 17"/>
            <p:cNvSpPr txBox="1"/>
            <p:nvPr/>
          </p:nvSpPr>
          <p:spPr>
            <a:xfrm>
              <a:off x="4078421" y="5952579"/>
              <a:ext cx="1578272" cy="384721"/>
            </a:xfrm>
            <a:prstGeom prst="rect">
              <a:avLst/>
            </a:prstGeom>
            <a:solidFill>
              <a:schemeClr val="bg1">
                <a:lumMod val="85000"/>
                <a:alpha val="56000"/>
              </a:schemeClr>
            </a:solidFill>
          </p:spPr>
          <p:txBody>
            <a:bodyPr wrap="square" rtlCol="0">
              <a:spAutoFit/>
            </a:bodyPr>
            <a:lstStyle/>
            <a:p>
              <a:pPr algn="l" defTabSz="457200" fontAlgn="auto">
                <a:spcBef>
                  <a:spcPts val="0"/>
                </a:spcBef>
                <a:spcAft>
                  <a:spcPts val="0"/>
                </a:spcAft>
                <a:buClrTx/>
                <a:buFontTx/>
                <a:buNone/>
              </a:pPr>
              <a:r>
                <a:rPr lang="it-IT" sz="1900" i="0">
                  <a:solidFill>
                    <a:prstClr val="black"/>
                  </a:solidFill>
                  <a:latin typeface="Calibri"/>
                </a:rPr>
                <a:t>w</a:t>
              </a:r>
              <a:r>
                <a:rPr lang="it-IT" sz="1900" i="0" baseline="-25000">
                  <a:solidFill>
                    <a:prstClr val="black"/>
                  </a:solidFill>
                  <a:latin typeface="Calibri"/>
                </a:rPr>
                <a:t>3</a:t>
              </a:r>
              <a:r>
                <a:rPr lang="it-IT" sz="1900" i="0">
                  <a:solidFill>
                    <a:prstClr val="black"/>
                  </a:solidFill>
                  <a:latin typeface="Calibri"/>
                </a:rPr>
                <a:t>  &gt; w</a:t>
              </a:r>
              <a:r>
                <a:rPr lang="it-IT" sz="1900" i="0" baseline="-25000">
                  <a:solidFill>
                    <a:prstClr val="black"/>
                  </a:solidFill>
                  <a:latin typeface="Calibri"/>
                </a:rPr>
                <a:t>1</a:t>
              </a:r>
              <a:r>
                <a:rPr lang="it-IT" sz="1900" i="0">
                  <a:solidFill>
                    <a:prstClr val="black"/>
                  </a:solidFill>
                  <a:latin typeface="Calibri"/>
                </a:rPr>
                <a:t> + w</a:t>
              </a:r>
              <a:r>
                <a:rPr lang="it-IT" sz="1900" i="0" baseline="-25000">
                  <a:solidFill>
                    <a:prstClr val="black"/>
                  </a:solidFill>
                  <a:latin typeface="Calibri"/>
                </a:rPr>
                <a:t>2</a:t>
              </a:r>
            </a:p>
          </p:txBody>
        </p:sp>
      </p:grpSp>
    </p:spTree>
    <p:extLst>
      <p:ext uri="{BB962C8B-B14F-4D97-AF65-F5344CB8AC3E}">
        <p14:creationId xmlns:p14="http://schemas.microsoft.com/office/powerpoint/2010/main" val="5518867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The symmetry assumption</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23" name="Rettangolo 22"/>
          <p:cNvSpPr/>
          <p:nvPr/>
        </p:nvSpPr>
        <p:spPr>
          <a:xfrm>
            <a:off x="1348556" y="1447800"/>
            <a:ext cx="7327900" cy="2554545"/>
          </a:xfrm>
          <a:prstGeom prst="rect">
            <a:avLst/>
          </a:prstGeom>
        </p:spPr>
        <p:txBody>
          <a:bodyPr wrap="square">
            <a:spAutoFit/>
          </a:bodyPr>
          <a:lstStyle/>
          <a:p>
            <a:pPr algn="r" defTabSz="457200" fontAlgn="auto">
              <a:spcBef>
                <a:spcPts val="0"/>
              </a:spcBef>
              <a:spcAft>
                <a:spcPts val="0"/>
              </a:spcAft>
              <a:buClrTx/>
              <a:buFont typeface="Wingdings" pitchFamily="-108" charset="2"/>
              <a:buNone/>
              <a:defRPr/>
            </a:pPr>
            <a:r>
              <a:rPr lang="it-IT" sz="1600" i="0" kern="0">
                <a:solidFill>
                  <a:srgbClr val="000000"/>
                </a:solidFill>
                <a:latin typeface="Optima"/>
                <a:cs typeface="Optima"/>
              </a:rPr>
              <a:t>«</a:t>
            </a:r>
            <a:r>
              <a:rPr lang="it-IT" sz="1600" i="0" dirty="0" err="1">
                <a:solidFill>
                  <a:srgbClr val="000000"/>
                </a:solidFill>
                <a:latin typeface="Optima"/>
                <a:cs typeface="Optima"/>
              </a:rPr>
              <a:t>Similarity</a:t>
            </a:r>
            <a:r>
              <a:rPr lang="it-IT" sz="1600" i="0" dirty="0">
                <a:solidFill>
                  <a:srgbClr val="000000"/>
                </a:solidFill>
                <a:latin typeface="Optima"/>
                <a:cs typeface="Optima"/>
              </a:rPr>
              <a:t> </a:t>
            </a:r>
            <a:r>
              <a:rPr lang="it-IT" sz="1600" i="0" dirty="0" err="1">
                <a:solidFill>
                  <a:srgbClr val="000000"/>
                </a:solidFill>
                <a:latin typeface="Optima"/>
                <a:cs typeface="Optima"/>
              </a:rPr>
              <a:t>has</a:t>
            </a:r>
            <a:r>
              <a:rPr lang="it-IT" sz="1600" i="0" dirty="0">
                <a:solidFill>
                  <a:srgbClr val="000000"/>
                </a:solidFill>
                <a:latin typeface="Optima"/>
                <a:cs typeface="Optima"/>
              </a:rPr>
              <a:t> </a:t>
            </a:r>
            <a:r>
              <a:rPr lang="it-IT" sz="1600" i="0" dirty="0" err="1">
                <a:solidFill>
                  <a:srgbClr val="000000"/>
                </a:solidFill>
                <a:latin typeface="Optima"/>
                <a:cs typeface="Optima"/>
              </a:rPr>
              <a:t>been</a:t>
            </a:r>
            <a:r>
              <a:rPr lang="it-IT" sz="1600" i="0" dirty="0">
                <a:solidFill>
                  <a:srgbClr val="000000"/>
                </a:solidFill>
                <a:latin typeface="Optima"/>
                <a:cs typeface="Optima"/>
              </a:rPr>
              <a:t> </a:t>
            </a:r>
            <a:r>
              <a:rPr lang="it-IT" sz="1600" i="0" dirty="0" err="1">
                <a:solidFill>
                  <a:srgbClr val="000000"/>
                </a:solidFill>
                <a:latin typeface="Optima"/>
                <a:cs typeface="Optima"/>
              </a:rPr>
              <a:t>viewed</a:t>
            </a:r>
            <a:r>
              <a:rPr lang="it-IT" sz="1600" i="0" dirty="0">
                <a:solidFill>
                  <a:srgbClr val="000000"/>
                </a:solidFill>
                <a:latin typeface="Optima"/>
                <a:cs typeface="Optima"/>
              </a:rPr>
              <a:t> </a:t>
            </a:r>
            <a:r>
              <a:rPr lang="it-IT" sz="1600" i="0" dirty="0" err="1">
                <a:solidFill>
                  <a:srgbClr val="000000"/>
                </a:solidFill>
                <a:latin typeface="Optima"/>
                <a:cs typeface="Optima"/>
              </a:rPr>
              <a:t>by</a:t>
            </a:r>
            <a:r>
              <a:rPr lang="it-IT" sz="1600" i="0" dirty="0">
                <a:solidFill>
                  <a:srgbClr val="000000"/>
                </a:solidFill>
                <a:latin typeface="Optima"/>
                <a:cs typeface="Optima"/>
              </a:rPr>
              <a:t> </a:t>
            </a:r>
            <a:r>
              <a:rPr lang="it-IT" sz="1600" i="0" dirty="0" err="1">
                <a:solidFill>
                  <a:srgbClr val="000000"/>
                </a:solidFill>
                <a:latin typeface="Optima"/>
                <a:cs typeface="Optima"/>
              </a:rPr>
              <a:t>both</a:t>
            </a:r>
            <a:r>
              <a:rPr lang="it-IT" sz="1600" i="0" dirty="0">
                <a:solidFill>
                  <a:srgbClr val="000000"/>
                </a:solidFill>
                <a:latin typeface="Optima"/>
                <a:cs typeface="Optima"/>
              </a:rPr>
              <a:t> </a:t>
            </a:r>
            <a:r>
              <a:rPr lang="it-IT" sz="1600" i="0" dirty="0" err="1">
                <a:solidFill>
                  <a:srgbClr val="000000"/>
                </a:solidFill>
                <a:latin typeface="Optima"/>
                <a:cs typeface="Optima"/>
              </a:rPr>
              <a:t>philosophers</a:t>
            </a:r>
            <a:r>
              <a:rPr lang="it-IT" sz="1600" i="0" dirty="0">
                <a:solidFill>
                  <a:srgbClr val="000000"/>
                </a:solidFill>
                <a:latin typeface="Optima"/>
                <a:cs typeface="Optima"/>
              </a:rPr>
              <a:t> and </a:t>
            </a:r>
            <a:r>
              <a:rPr lang="it-IT" sz="1600" i="0" dirty="0" err="1">
                <a:solidFill>
                  <a:srgbClr val="000000"/>
                </a:solidFill>
                <a:latin typeface="Optima"/>
                <a:cs typeface="Optima"/>
              </a:rPr>
              <a:t>psychologists</a:t>
            </a:r>
            <a:r>
              <a:rPr lang="it-IT" sz="1600" i="0" dirty="0">
                <a:solidFill>
                  <a:srgbClr val="000000"/>
                </a:solidFill>
                <a:latin typeface="Optima"/>
                <a:cs typeface="Optima"/>
              </a:rPr>
              <a:t> </a:t>
            </a:r>
            <a:r>
              <a:rPr lang="it-IT" sz="1600" i="0" dirty="0" err="1">
                <a:solidFill>
                  <a:srgbClr val="000000"/>
                </a:solidFill>
                <a:latin typeface="Optima"/>
                <a:cs typeface="Optima"/>
              </a:rPr>
              <a:t>as</a:t>
            </a:r>
            <a:r>
              <a:rPr lang="it-IT" sz="1600" i="0" dirty="0">
                <a:solidFill>
                  <a:srgbClr val="000000"/>
                </a:solidFill>
                <a:latin typeface="Optima"/>
                <a:cs typeface="Optima"/>
              </a:rPr>
              <a:t> a prime </a:t>
            </a:r>
            <a:r>
              <a:rPr lang="it-IT" sz="1600" i="0" dirty="0" err="1">
                <a:solidFill>
                  <a:srgbClr val="000000"/>
                </a:solidFill>
                <a:latin typeface="Optima"/>
                <a:cs typeface="Optima"/>
              </a:rPr>
              <a:t>example</a:t>
            </a:r>
            <a:r>
              <a:rPr lang="it-IT" sz="1600" i="0" dirty="0">
                <a:solidFill>
                  <a:srgbClr val="000000"/>
                </a:solidFill>
                <a:latin typeface="Optima"/>
                <a:cs typeface="Optima"/>
              </a:rPr>
              <a:t> </a:t>
            </a:r>
            <a:r>
              <a:rPr lang="it-IT" sz="1600" i="0" dirty="0" err="1">
                <a:solidFill>
                  <a:srgbClr val="000000"/>
                </a:solidFill>
                <a:latin typeface="Optima"/>
                <a:cs typeface="Optima"/>
              </a:rPr>
              <a:t>of</a:t>
            </a:r>
            <a:r>
              <a:rPr lang="it-IT" sz="1600" i="0" dirty="0">
                <a:solidFill>
                  <a:srgbClr val="000000"/>
                </a:solidFill>
                <a:latin typeface="Optima"/>
                <a:cs typeface="Optima"/>
              </a:rPr>
              <a:t> a </a:t>
            </a:r>
            <a:r>
              <a:rPr lang="it-IT" sz="1600" i="0" dirty="0" err="1">
                <a:solidFill>
                  <a:srgbClr val="000000"/>
                </a:solidFill>
                <a:latin typeface="Optima"/>
                <a:cs typeface="Optima"/>
              </a:rPr>
              <a:t>symmetric</a:t>
            </a:r>
            <a:r>
              <a:rPr lang="it-IT" sz="1600" i="0" dirty="0">
                <a:solidFill>
                  <a:srgbClr val="000000"/>
                </a:solidFill>
                <a:latin typeface="Optima"/>
                <a:cs typeface="Optima"/>
              </a:rPr>
              <a:t> relation. </a:t>
            </a:r>
            <a:r>
              <a:rPr lang="it-IT" sz="1600" i="0" dirty="0" err="1">
                <a:solidFill>
                  <a:srgbClr val="000000"/>
                </a:solidFill>
                <a:latin typeface="Optima"/>
                <a:cs typeface="Optima"/>
              </a:rPr>
              <a:t>Indeed</a:t>
            </a:r>
            <a:r>
              <a:rPr lang="it-IT" sz="1600" i="0" dirty="0">
                <a:solidFill>
                  <a:srgbClr val="000000"/>
                </a:solidFill>
                <a:latin typeface="Optima"/>
                <a:cs typeface="Optima"/>
              </a:rPr>
              <a:t>, the </a:t>
            </a:r>
            <a:r>
              <a:rPr lang="it-IT" sz="1600" i="0" dirty="0" err="1">
                <a:solidFill>
                  <a:srgbClr val="000000"/>
                </a:solidFill>
                <a:latin typeface="Optima"/>
                <a:cs typeface="Optima"/>
              </a:rPr>
              <a:t>assumption</a:t>
            </a:r>
            <a:r>
              <a:rPr lang="it-IT" sz="1600" i="0" dirty="0">
                <a:solidFill>
                  <a:srgbClr val="000000"/>
                </a:solidFill>
                <a:latin typeface="Optima"/>
                <a:cs typeface="Optima"/>
              </a:rPr>
              <a:t> </a:t>
            </a:r>
            <a:r>
              <a:rPr lang="it-IT" sz="1600" i="0" dirty="0" err="1">
                <a:solidFill>
                  <a:srgbClr val="000000"/>
                </a:solidFill>
                <a:latin typeface="Optima"/>
                <a:cs typeface="Optima"/>
              </a:rPr>
              <a:t>of</a:t>
            </a:r>
            <a:r>
              <a:rPr lang="it-IT" sz="1600" i="0" dirty="0">
                <a:solidFill>
                  <a:srgbClr val="000000"/>
                </a:solidFill>
                <a:latin typeface="Optima"/>
                <a:cs typeface="Optima"/>
              </a:rPr>
              <a:t> </a:t>
            </a:r>
            <a:r>
              <a:rPr lang="it-IT" sz="1600" i="0" dirty="0" err="1">
                <a:solidFill>
                  <a:srgbClr val="000000"/>
                </a:solidFill>
                <a:latin typeface="Optima"/>
                <a:cs typeface="Optima"/>
              </a:rPr>
              <a:t>symmetry</a:t>
            </a:r>
            <a:r>
              <a:rPr lang="it-IT" sz="1600" i="0" dirty="0">
                <a:solidFill>
                  <a:srgbClr val="000000"/>
                </a:solidFill>
                <a:latin typeface="Optima"/>
                <a:cs typeface="Optima"/>
              </a:rPr>
              <a:t> </a:t>
            </a:r>
            <a:r>
              <a:rPr lang="it-IT" sz="1600" i="0" dirty="0" err="1">
                <a:solidFill>
                  <a:srgbClr val="000000"/>
                </a:solidFill>
                <a:latin typeface="Optima"/>
                <a:cs typeface="Optima"/>
              </a:rPr>
              <a:t>underlies</a:t>
            </a:r>
            <a:r>
              <a:rPr lang="it-IT" sz="1600" i="0" dirty="0">
                <a:solidFill>
                  <a:srgbClr val="000000"/>
                </a:solidFill>
                <a:latin typeface="Optima"/>
                <a:cs typeface="Optima"/>
              </a:rPr>
              <a:t> </a:t>
            </a:r>
            <a:r>
              <a:rPr lang="it-IT" sz="1600" i="0" dirty="0" err="1">
                <a:solidFill>
                  <a:srgbClr val="000000"/>
                </a:solidFill>
                <a:latin typeface="Optima"/>
                <a:cs typeface="Optima"/>
              </a:rPr>
              <a:t>essentially</a:t>
            </a:r>
            <a:r>
              <a:rPr lang="it-IT" sz="1600" i="0" dirty="0">
                <a:solidFill>
                  <a:srgbClr val="000000"/>
                </a:solidFill>
                <a:latin typeface="Optima"/>
                <a:cs typeface="Optima"/>
              </a:rPr>
              <a:t> </a:t>
            </a:r>
            <a:r>
              <a:rPr lang="it-IT" sz="1600" i="0" dirty="0" err="1">
                <a:solidFill>
                  <a:srgbClr val="000000"/>
                </a:solidFill>
                <a:latin typeface="Optima"/>
                <a:cs typeface="Optima"/>
              </a:rPr>
              <a:t>all</a:t>
            </a:r>
            <a:r>
              <a:rPr lang="it-IT" sz="1600" i="0" dirty="0">
                <a:solidFill>
                  <a:srgbClr val="000000"/>
                </a:solidFill>
                <a:latin typeface="Optima"/>
                <a:cs typeface="Optima"/>
              </a:rPr>
              <a:t> </a:t>
            </a:r>
            <a:r>
              <a:rPr lang="it-IT" sz="1600" i="0" dirty="0" err="1">
                <a:solidFill>
                  <a:srgbClr val="000000"/>
                </a:solidFill>
                <a:latin typeface="Optima"/>
                <a:cs typeface="Optima"/>
              </a:rPr>
              <a:t>theoretical</a:t>
            </a:r>
            <a:r>
              <a:rPr lang="it-IT" sz="1600" i="0" dirty="0">
                <a:solidFill>
                  <a:srgbClr val="000000"/>
                </a:solidFill>
                <a:latin typeface="Optima"/>
                <a:cs typeface="Optima"/>
              </a:rPr>
              <a:t> </a:t>
            </a:r>
            <a:r>
              <a:rPr lang="it-IT" sz="1600" i="0" dirty="0" err="1">
                <a:solidFill>
                  <a:srgbClr val="000000"/>
                </a:solidFill>
                <a:latin typeface="Optima"/>
                <a:cs typeface="Optima"/>
              </a:rPr>
              <a:t>treatments</a:t>
            </a:r>
            <a:r>
              <a:rPr lang="it-IT" sz="1600" i="0" dirty="0">
                <a:solidFill>
                  <a:srgbClr val="000000"/>
                </a:solidFill>
                <a:latin typeface="Optima"/>
                <a:cs typeface="Optima"/>
              </a:rPr>
              <a:t> </a:t>
            </a:r>
            <a:r>
              <a:rPr lang="it-IT" sz="1600" i="0" dirty="0" err="1">
                <a:solidFill>
                  <a:srgbClr val="000000"/>
                </a:solidFill>
                <a:latin typeface="Optima"/>
                <a:cs typeface="Optima"/>
              </a:rPr>
              <a:t>of</a:t>
            </a:r>
            <a:r>
              <a:rPr lang="it-IT" sz="1600" i="0" dirty="0">
                <a:solidFill>
                  <a:srgbClr val="000000"/>
                </a:solidFill>
                <a:latin typeface="Optima"/>
                <a:cs typeface="Optima"/>
              </a:rPr>
              <a:t> </a:t>
            </a:r>
            <a:r>
              <a:rPr lang="it-IT" sz="1600" i="0" dirty="0" err="1">
                <a:solidFill>
                  <a:srgbClr val="000000"/>
                </a:solidFill>
                <a:latin typeface="Optima"/>
                <a:cs typeface="Optima"/>
              </a:rPr>
              <a:t>similarity</a:t>
            </a:r>
            <a:r>
              <a:rPr lang="it-IT" sz="1600" i="0" dirty="0">
                <a:solidFill>
                  <a:srgbClr val="000000"/>
                </a:solidFill>
                <a:latin typeface="Optima"/>
                <a:cs typeface="Optima"/>
              </a:rPr>
              <a:t>. </a:t>
            </a:r>
          </a:p>
          <a:p>
            <a:pPr algn="r" defTabSz="457200" fontAlgn="auto">
              <a:spcBef>
                <a:spcPts val="0"/>
              </a:spcBef>
              <a:spcAft>
                <a:spcPts val="0"/>
              </a:spcAft>
              <a:buClrTx/>
              <a:buFont typeface="Wingdings" pitchFamily="-108" charset="2"/>
              <a:buNone/>
              <a:defRPr/>
            </a:pPr>
            <a:endParaRPr lang="it-IT" sz="1600" i="0" dirty="0">
              <a:solidFill>
                <a:srgbClr val="000000"/>
              </a:solidFill>
              <a:latin typeface="Optima"/>
              <a:cs typeface="Optima"/>
            </a:endParaRPr>
          </a:p>
          <a:p>
            <a:pPr algn="r" defTabSz="457200" fontAlgn="auto">
              <a:spcBef>
                <a:spcPts val="0"/>
              </a:spcBef>
              <a:spcAft>
                <a:spcPts val="0"/>
              </a:spcAft>
              <a:buClrTx/>
              <a:buFont typeface="Wingdings" pitchFamily="-108" charset="2"/>
              <a:buNone/>
              <a:defRPr/>
            </a:pPr>
            <a:r>
              <a:rPr lang="it-IT" sz="1600" i="0" dirty="0" err="1">
                <a:solidFill>
                  <a:srgbClr val="000000"/>
                </a:solidFill>
                <a:latin typeface="Optima"/>
                <a:cs typeface="Optima"/>
              </a:rPr>
              <a:t>Contrary</a:t>
            </a:r>
            <a:r>
              <a:rPr lang="it-IT" sz="1600" i="0" dirty="0">
                <a:solidFill>
                  <a:srgbClr val="000000"/>
                </a:solidFill>
                <a:latin typeface="Optima"/>
                <a:cs typeface="Optima"/>
              </a:rPr>
              <a:t> </a:t>
            </a:r>
            <a:r>
              <a:rPr lang="it-IT" sz="1600" i="0" dirty="0" err="1">
                <a:solidFill>
                  <a:srgbClr val="000000"/>
                </a:solidFill>
                <a:latin typeface="Optima"/>
                <a:cs typeface="Optima"/>
              </a:rPr>
              <a:t>to</a:t>
            </a:r>
            <a:r>
              <a:rPr lang="it-IT" sz="1600" i="0" dirty="0">
                <a:solidFill>
                  <a:srgbClr val="000000"/>
                </a:solidFill>
                <a:latin typeface="Optima"/>
                <a:cs typeface="Optima"/>
              </a:rPr>
              <a:t> </a:t>
            </a:r>
            <a:r>
              <a:rPr lang="it-IT" sz="1600" i="0" dirty="0" err="1">
                <a:solidFill>
                  <a:srgbClr val="000000"/>
                </a:solidFill>
                <a:latin typeface="Optima"/>
                <a:cs typeface="Optima"/>
              </a:rPr>
              <a:t>this</a:t>
            </a:r>
            <a:r>
              <a:rPr lang="it-IT" sz="1600" i="0" dirty="0">
                <a:solidFill>
                  <a:srgbClr val="000000"/>
                </a:solidFill>
                <a:latin typeface="Optima"/>
                <a:cs typeface="Optima"/>
              </a:rPr>
              <a:t> </a:t>
            </a:r>
            <a:r>
              <a:rPr lang="it-IT" sz="1600" i="0" dirty="0" err="1">
                <a:solidFill>
                  <a:srgbClr val="000000"/>
                </a:solidFill>
                <a:latin typeface="Optima"/>
                <a:cs typeface="Optima"/>
              </a:rPr>
              <a:t>tradition</a:t>
            </a:r>
            <a:r>
              <a:rPr lang="it-IT" sz="1600" i="0" dirty="0">
                <a:solidFill>
                  <a:srgbClr val="000000"/>
                </a:solidFill>
                <a:latin typeface="Optima"/>
                <a:cs typeface="Optima"/>
              </a:rPr>
              <a:t>, the </a:t>
            </a:r>
            <a:r>
              <a:rPr lang="it-IT" sz="1600" i="0" dirty="0" err="1">
                <a:solidFill>
                  <a:srgbClr val="000000"/>
                </a:solidFill>
                <a:latin typeface="Optima"/>
                <a:cs typeface="Optima"/>
              </a:rPr>
              <a:t>present</a:t>
            </a:r>
            <a:r>
              <a:rPr lang="it-IT" sz="1600" i="0" dirty="0">
                <a:solidFill>
                  <a:srgbClr val="000000"/>
                </a:solidFill>
                <a:latin typeface="Optima"/>
                <a:cs typeface="Optima"/>
              </a:rPr>
              <a:t> </a:t>
            </a:r>
            <a:r>
              <a:rPr lang="it-IT" sz="1600" i="0" dirty="0" err="1">
                <a:solidFill>
                  <a:srgbClr val="000000"/>
                </a:solidFill>
                <a:latin typeface="Optima"/>
                <a:cs typeface="Optima"/>
              </a:rPr>
              <a:t>paper</a:t>
            </a:r>
            <a:r>
              <a:rPr lang="it-IT" sz="1600" i="0" dirty="0">
                <a:solidFill>
                  <a:srgbClr val="000000"/>
                </a:solidFill>
                <a:latin typeface="Optima"/>
                <a:cs typeface="Optima"/>
              </a:rPr>
              <a:t> </a:t>
            </a:r>
            <a:r>
              <a:rPr lang="it-IT" sz="1600" i="0" dirty="0" err="1">
                <a:solidFill>
                  <a:srgbClr val="000000"/>
                </a:solidFill>
                <a:latin typeface="Optima"/>
                <a:cs typeface="Optima"/>
              </a:rPr>
              <a:t>provides</a:t>
            </a:r>
            <a:r>
              <a:rPr lang="it-IT" sz="1600" i="0" dirty="0">
                <a:solidFill>
                  <a:srgbClr val="000000"/>
                </a:solidFill>
                <a:latin typeface="Optima"/>
                <a:cs typeface="Optima"/>
              </a:rPr>
              <a:t> </a:t>
            </a:r>
            <a:r>
              <a:rPr lang="it-IT" sz="1600" i="0" dirty="0" err="1">
                <a:solidFill>
                  <a:srgbClr val="000000"/>
                </a:solidFill>
                <a:latin typeface="Optima"/>
                <a:cs typeface="Optima"/>
              </a:rPr>
              <a:t>empirical</a:t>
            </a:r>
            <a:r>
              <a:rPr lang="it-IT" sz="1600" i="0" dirty="0">
                <a:solidFill>
                  <a:srgbClr val="000000"/>
                </a:solidFill>
                <a:latin typeface="Optima"/>
                <a:cs typeface="Optima"/>
              </a:rPr>
              <a:t> </a:t>
            </a:r>
            <a:r>
              <a:rPr lang="it-IT" sz="1600" i="0" dirty="0" err="1">
                <a:solidFill>
                  <a:srgbClr val="000000"/>
                </a:solidFill>
                <a:latin typeface="Optima"/>
                <a:cs typeface="Optima"/>
              </a:rPr>
              <a:t>evidence</a:t>
            </a:r>
            <a:r>
              <a:rPr lang="it-IT" sz="1600" i="0" dirty="0">
                <a:solidFill>
                  <a:srgbClr val="000000"/>
                </a:solidFill>
                <a:latin typeface="Optima"/>
                <a:cs typeface="Optima"/>
              </a:rPr>
              <a:t> </a:t>
            </a:r>
            <a:r>
              <a:rPr lang="it-IT" sz="1600" i="0" dirty="0" err="1">
                <a:solidFill>
                  <a:srgbClr val="000000"/>
                </a:solidFill>
                <a:latin typeface="Optima"/>
                <a:cs typeface="Optima"/>
              </a:rPr>
              <a:t>for</a:t>
            </a:r>
            <a:r>
              <a:rPr lang="it-IT" sz="1600" i="0" dirty="0">
                <a:solidFill>
                  <a:srgbClr val="000000"/>
                </a:solidFill>
                <a:latin typeface="Optima"/>
                <a:cs typeface="Optima"/>
              </a:rPr>
              <a:t> </a:t>
            </a:r>
            <a:r>
              <a:rPr lang="it-IT" sz="1600" i="0" dirty="0" err="1">
                <a:solidFill>
                  <a:srgbClr val="000000"/>
                </a:solidFill>
                <a:latin typeface="Optima"/>
                <a:cs typeface="Optima"/>
              </a:rPr>
              <a:t>asymmetric</a:t>
            </a:r>
            <a:r>
              <a:rPr lang="it-IT" sz="1600" i="0" dirty="0">
                <a:solidFill>
                  <a:srgbClr val="000000"/>
                </a:solidFill>
                <a:latin typeface="Optima"/>
                <a:cs typeface="Optima"/>
              </a:rPr>
              <a:t> </a:t>
            </a:r>
            <a:r>
              <a:rPr lang="it-IT" sz="1600" i="0" dirty="0" err="1">
                <a:solidFill>
                  <a:srgbClr val="000000"/>
                </a:solidFill>
                <a:latin typeface="Optima"/>
                <a:cs typeface="Optima"/>
              </a:rPr>
              <a:t>similarities</a:t>
            </a:r>
            <a:r>
              <a:rPr lang="it-IT" sz="1600" i="0" dirty="0">
                <a:solidFill>
                  <a:srgbClr val="000000"/>
                </a:solidFill>
                <a:latin typeface="Optima"/>
                <a:cs typeface="Optima"/>
              </a:rPr>
              <a:t> and </a:t>
            </a:r>
            <a:r>
              <a:rPr lang="it-IT" sz="1600" i="0" dirty="0" err="1">
                <a:solidFill>
                  <a:srgbClr val="000000"/>
                </a:solidFill>
                <a:latin typeface="Optima"/>
                <a:cs typeface="Optima"/>
              </a:rPr>
              <a:t>argues</a:t>
            </a:r>
            <a:r>
              <a:rPr lang="it-IT" sz="1600" i="0" dirty="0">
                <a:solidFill>
                  <a:srgbClr val="000000"/>
                </a:solidFill>
                <a:latin typeface="Optima"/>
                <a:cs typeface="Optima"/>
              </a:rPr>
              <a:t> </a:t>
            </a:r>
            <a:r>
              <a:rPr lang="it-IT" sz="1600" i="0" dirty="0" err="1">
                <a:solidFill>
                  <a:srgbClr val="000000"/>
                </a:solidFill>
                <a:latin typeface="Optima"/>
                <a:cs typeface="Optima"/>
              </a:rPr>
              <a:t>that</a:t>
            </a:r>
            <a:r>
              <a:rPr lang="it-IT" sz="1600" i="0" dirty="0">
                <a:solidFill>
                  <a:srgbClr val="000000"/>
                </a:solidFill>
                <a:latin typeface="Optima"/>
                <a:cs typeface="Optima"/>
              </a:rPr>
              <a:t> </a:t>
            </a:r>
            <a:r>
              <a:rPr lang="it-IT" sz="1600" b="1" i="0" dirty="0" err="1">
                <a:solidFill>
                  <a:srgbClr val="000000"/>
                </a:solidFill>
                <a:latin typeface="Optima"/>
                <a:cs typeface="Optima"/>
              </a:rPr>
              <a:t>similarity</a:t>
            </a:r>
            <a:r>
              <a:rPr lang="it-IT" sz="1600" b="1" i="0" dirty="0">
                <a:solidFill>
                  <a:srgbClr val="000000"/>
                </a:solidFill>
                <a:latin typeface="Optima"/>
                <a:cs typeface="Optima"/>
              </a:rPr>
              <a:t> </a:t>
            </a:r>
            <a:r>
              <a:rPr lang="it-IT" sz="1600" b="1" i="0" dirty="0" err="1">
                <a:solidFill>
                  <a:srgbClr val="000000"/>
                </a:solidFill>
                <a:latin typeface="Optima"/>
                <a:cs typeface="Optima"/>
              </a:rPr>
              <a:t>should</a:t>
            </a:r>
            <a:r>
              <a:rPr lang="it-IT" sz="1600" b="1" i="0" dirty="0">
                <a:solidFill>
                  <a:srgbClr val="000000"/>
                </a:solidFill>
                <a:latin typeface="Optima"/>
                <a:cs typeface="Optima"/>
              </a:rPr>
              <a:t> </a:t>
            </a:r>
            <a:r>
              <a:rPr lang="it-IT" sz="1600" b="1" i="0" dirty="0" err="1">
                <a:solidFill>
                  <a:srgbClr val="000000"/>
                </a:solidFill>
                <a:latin typeface="Optima"/>
                <a:cs typeface="Optima"/>
              </a:rPr>
              <a:t>not</a:t>
            </a:r>
            <a:r>
              <a:rPr lang="it-IT" sz="1600" b="1" i="0" dirty="0">
                <a:solidFill>
                  <a:srgbClr val="000000"/>
                </a:solidFill>
                <a:latin typeface="Optima"/>
                <a:cs typeface="Optima"/>
              </a:rPr>
              <a:t> </a:t>
            </a:r>
            <a:r>
              <a:rPr lang="it-IT" sz="1600" b="1" i="0" dirty="0" err="1">
                <a:solidFill>
                  <a:srgbClr val="000000"/>
                </a:solidFill>
                <a:latin typeface="Optima"/>
                <a:cs typeface="Optima"/>
              </a:rPr>
              <a:t>be</a:t>
            </a:r>
            <a:r>
              <a:rPr lang="it-IT" sz="1600" b="1" i="0" dirty="0">
                <a:solidFill>
                  <a:srgbClr val="000000"/>
                </a:solidFill>
                <a:latin typeface="Optima"/>
                <a:cs typeface="Optima"/>
              </a:rPr>
              <a:t> </a:t>
            </a:r>
            <a:r>
              <a:rPr lang="it-IT" sz="1600" b="1" i="0" dirty="0" err="1">
                <a:solidFill>
                  <a:srgbClr val="000000"/>
                </a:solidFill>
                <a:latin typeface="Optima"/>
                <a:cs typeface="Optima"/>
              </a:rPr>
              <a:t>treated</a:t>
            </a:r>
            <a:r>
              <a:rPr lang="it-IT" sz="1600" b="1" i="0" dirty="0">
                <a:solidFill>
                  <a:srgbClr val="000000"/>
                </a:solidFill>
                <a:latin typeface="Optima"/>
                <a:cs typeface="Optima"/>
              </a:rPr>
              <a:t> </a:t>
            </a:r>
            <a:r>
              <a:rPr lang="it-IT" sz="1600" b="1" i="0" dirty="0" err="1">
                <a:solidFill>
                  <a:srgbClr val="000000"/>
                </a:solidFill>
                <a:latin typeface="Optima"/>
                <a:cs typeface="Optima"/>
              </a:rPr>
              <a:t>as</a:t>
            </a:r>
            <a:r>
              <a:rPr lang="it-IT" sz="1600" b="1" i="0" dirty="0">
                <a:solidFill>
                  <a:srgbClr val="000000"/>
                </a:solidFill>
                <a:latin typeface="Optima"/>
                <a:cs typeface="Optima"/>
              </a:rPr>
              <a:t> a </a:t>
            </a:r>
            <a:r>
              <a:rPr lang="it-IT" sz="1600" b="1" i="0" dirty="0" err="1">
                <a:solidFill>
                  <a:srgbClr val="000000"/>
                </a:solidFill>
                <a:latin typeface="Optima"/>
                <a:cs typeface="Optima"/>
              </a:rPr>
              <a:t>symmetric</a:t>
            </a:r>
            <a:r>
              <a:rPr lang="it-IT" sz="1600" b="1" i="0" dirty="0">
                <a:solidFill>
                  <a:srgbClr val="000000"/>
                </a:solidFill>
                <a:latin typeface="Optima"/>
                <a:cs typeface="Optima"/>
              </a:rPr>
              <a:t> relation</a:t>
            </a:r>
            <a:r>
              <a:rPr lang="it-IT" sz="1600" i="0" dirty="0">
                <a:solidFill>
                  <a:srgbClr val="000000"/>
                </a:solidFill>
                <a:latin typeface="Optima"/>
                <a:cs typeface="Optima"/>
              </a:rPr>
              <a:t>.</a:t>
            </a:r>
            <a:r>
              <a:rPr lang="it-IT" sz="1600" i="0" kern="0">
                <a:solidFill>
                  <a:srgbClr val="000000"/>
                </a:solidFill>
                <a:latin typeface="Optima"/>
                <a:cs typeface="Optima"/>
              </a:rPr>
              <a:t>»</a:t>
            </a:r>
            <a:endParaRPr lang="it-IT" sz="1600" i="0" dirty="0">
              <a:solidFill>
                <a:srgbClr val="000000"/>
              </a:solidFill>
              <a:latin typeface="Optima"/>
              <a:cs typeface="Optima"/>
            </a:endParaRPr>
          </a:p>
          <a:p>
            <a:pPr marL="342900" indent="-342900" algn="r" defTabSz="457200" fontAlgn="auto">
              <a:spcBef>
                <a:spcPts val="0"/>
              </a:spcBef>
              <a:spcAft>
                <a:spcPts val="0"/>
              </a:spcAft>
              <a:buClrTx/>
              <a:buFont typeface="Wingdings" pitchFamily="-108" charset="2"/>
              <a:buNone/>
              <a:defRPr/>
            </a:pPr>
            <a:endParaRPr lang="it-IT" sz="1600" i="0" dirty="0">
              <a:solidFill>
                <a:srgbClr val="3333CC"/>
              </a:solidFill>
              <a:latin typeface="Optima"/>
              <a:cs typeface="Optima"/>
            </a:endParaRPr>
          </a:p>
          <a:p>
            <a:pPr marL="342900" indent="-342900" algn="r" defTabSz="457200" fontAlgn="auto">
              <a:spcBef>
                <a:spcPts val="0"/>
              </a:spcBef>
              <a:spcAft>
                <a:spcPts val="0"/>
              </a:spcAft>
              <a:buClrTx/>
              <a:buFont typeface="Wingdings" pitchFamily="-108" charset="2"/>
              <a:buNone/>
              <a:defRPr/>
            </a:pPr>
            <a:r>
              <a:rPr lang="it-IT" sz="1600" i="0">
                <a:solidFill>
                  <a:srgbClr val="800000"/>
                </a:solidFill>
                <a:latin typeface="Optima"/>
                <a:cs typeface="Optima"/>
              </a:rPr>
              <a:t>Amos Tversky </a:t>
            </a:r>
          </a:p>
          <a:p>
            <a:pPr marL="342900" indent="-342900" algn="r" defTabSz="457200" fontAlgn="auto">
              <a:spcBef>
                <a:spcPts val="0"/>
              </a:spcBef>
              <a:spcAft>
                <a:spcPts val="0"/>
              </a:spcAft>
              <a:buClrTx/>
              <a:buFont typeface="Wingdings" pitchFamily="-108" charset="2"/>
              <a:buNone/>
              <a:defRPr/>
            </a:pPr>
            <a:r>
              <a:rPr lang="it-IT" sz="1600">
                <a:solidFill>
                  <a:srgbClr val="800000"/>
                </a:solidFill>
                <a:latin typeface="Optima"/>
                <a:cs typeface="Optima"/>
              </a:rPr>
              <a:t>Features </a:t>
            </a:r>
            <a:r>
              <a:rPr lang="it-IT" sz="1600" err="1">
                <a:solidFill>
                  <a:srgbClr val="800000"/>
                </a:solidFill>
                <a:latin typeface="Optima"/>
                <a:cs typeface="Optima"/>
              </a:rPr>
              <a:t>of</a:t>
            </a:r>
            <a:r>
              <a:rPr lang="it-IT" sz="1600">
                <a:solidFill>
                  <a:srgbClr val="800000"/>
                </a:solidFill>
                <a:latin typeface="Optima"/>
                <a:cs typeface="Optima"/>
              </a:rPr>
              <a:t> </a:t>
            </a:r>
            <a:r>
              <a:rPr lang="it-IT" sz="1600" err="1">
                <a:solidFill>
                  <a:srgbClr val="800000"/>
                </a:solidFill>
                <a:latin typeface="Optima"/>
                <a:cs typeface="Optima"/>
              </a:rPr>
              <a:t>S</a:t>
            </a:r>
            <a:r>
              <a:rPr lang="it-IT" sz="1600">
                <a:solidFill>
                  <a:srgbClr val="800000"/>
                </a:solidFill>
                <a:latin typeface="Optima"/>
                <a:cs typeface="Optima"/>
              </a:rPr>
              <a:t>imilarities </a:t>
            </a:r>
            <a:r>
              <a:rPr lang="it-IT" sz="1600" i="0" dirty="0">
                <a:solidFill>
                  <a:srgbClr val="800000"/>
                </a:solidFill>
                <a:latin typeface="Optima"/>
                <a:cs typeface="Optima"/>
              </a:rPr>
              <a:t>(1977)</a:t>
            </a:r>
          </a:p>
        </p:txBody>
      </p:sp>
      <p:sp>
        <p:nvSpPr>
          <p:cNvPr id="24" name="CasellaDiTesto 23"/>
          <p:cNvSpPr txBox="1"/>
          <p:nvPr/>
        </p:nvSpPr>
        <p:spPr>
          <a:xfrm>
            <a:off x="4283968" y="4941168"/>
            <a:ext cx="4271752" cy="1338828"/>
          </a:xfrm>
          <a:prstGeom prst="rect">
            <a:avLst/>
          </a:prstGeom>
          <a:noFill/>
        </p:spPr>
        <p:txBody>
          <a:bodyPr wrap="none">
            <a:spAutoFit/>
          </a:bodyPr>
          <a:lstStyle/>
          <a:p>
            <a:pPr algn="l" defTabSz="457200" fontAlgn="auto">
              <a:spcBef>
                <a:spcPts val="0"/>
              </a:spcBef>
              <a:spcAft>
                <a:spcPts val="0"/>
              </a:spcAft>
              <a:buClrTx/>
              <a:buFontTx/>
              <a:buNone/>
              <a:defRPr/>
            </a:pPr>
            <a:r>
              <a:rPr lang="it-IT" sz="1800" b="1" i="0">
                <a:solidFill>
                  <a:prstClr val="black"/>
                </a:solidFill>
                <a:latin typeface="Optima"/>
                <a:cs typeface="Optima"/>
              </a:rPr>
              <a:t>Examples of asymmetric (dis)similarities:</a:t>
            </a:r>
          </a:p>
          <a:p>
            <a:pPr indent="-277200" algn="l" defTabSz="457200" fontAlgn="auto">
              <a:spcBef>
                <a:spcPts val="600"/>
              </a:spcBef>
              <a:spcAft>
                <a:spcPts val="0"/>
              </a:spcAft>
              <a:buClr>
                <a:srgbClr val="B40000"/>
              </a:buClr>
              <a:buFont typeface="Wingdings" charset="2"/>
              <a:buChar char="ü"/>
              <a:defRPr/>
            </a:pPr>
            <a:r>
              <a:rPr lang="it-IT" sz="1600" i="0">
                <a:solidFill>
                  <a:prstClr val="black"/>
                </a:solidFill>
                <a:latin typeface="Optima"/>
                <a:cs typeface="Optima"/>
              </a:rPr>
              <a:t>Kullback-Leibler divergence</a:t>
            </a:r>
          </a:p>
          <a:p>
            <a:pPr indent="-277200" algn="l" defTabSz="457200" fontAlgn="auto">
              <a:spcBef>
                <a:spcPts val="600"/>
              </a:spcBef>
              <a:spcAft>
                <a:spcPts val="0"/>
              </a:spcAft>
              <a:buClr>
                <a:srgbClr val="B40000"/>
              </a:buClr>
              <a:buFont typeface="Wingdings" charset="2"/>
              <a:buChar char="ü"/>
              <a:defRPr/>
            </a:pPr>
            <a:r>
              <a:rPr lang="it-IT" sz="1600" i="0">
                <a:solidFill>
                  <a:prstClr val="black"/>
                </a:solidFill>
                <a:latin typeface="Optima"/>
                <a:cs typeface="Optima"/>
              </a:rPr>
              <a:t>Directed Hausdorff distance</a:t>
            </a:r>
          </a:p>
          <a:p>
            <a:pPr indent="-277200" algn="l" defTabSz="457200" fontAlgn="auto">
              <a:spcBef>
                <a:spcPts val="600"/>
              </a:spcBef>
              <a:spcAft>
                <a:spcPts val="0"/>
              </a:spcAft>
              <a:buClr>
                <a:srgbClr val="B40000"/>
              </a:buClr>
              <a:buFont typeface="Wingdings" charset="2"/>
              <a:buChar char="ü"/>
              <a:defRPr/>
            </a:pPr>
            <a:r>
              <a:rPr lang="it-IT" sz="1600" i="0">
                <a:solidFill>
                  <a:prstClr val="black"/>
                </a:solidFill>
                <a:latin typeface="Optima"/>
                <a:cs typeface="Optima"/>
              </a:rPr>
              <a:t>Tversky’s contrast model</a:t>
            </a:r>
          </a:p>
        </p:txBody>
      </p:sp>
      <p:pic>
        <p:nvPicPr>
          <p:cNvPr id="25" name="Immagine 24"/>
          <p:cNvPicPr>
            <a:picLocks noChangeAspect="1"/>
          </p:cNvPicPr>
          <p:nvPr/>
        </p:nvPicPr>
        <p:blipFill>
          <a:blip r:embed="rId2"/>
          <a:stretch>
            <a:fillRect/>
          </a:stretch>
        </p:blipFill>
        <p:spPr>
          <a:xfrm>
            <a:off x="1562273" y="3645024"/>
            <a:ext cx="1929607" cy="2932022"/>
          </a:xfrm>
          <a:prstGeom prst="rect">
            <a:avLst/>
          </a:prstGeom>
          <a:effectLst>
            <a:outerShdw blurRad="50800" dist="88900" dir="2700000">
              <a:srgbClr val="000000">
                <a:alpha val="43000"/>
              </a:srgbClr>
            </a:outerShdw>
          </a:effectLst>
        </p:spPr>
      </p:pic>
    </p:spTree>
    <p:extLst>
      <p:ext uri="{BB962C8B-B14F-4D97-AF65-F5344CB8AC3E}">
        <p14:creationId xmlns:p14="http://schemas.microsoft.com/office/powerpoint/2010/main" val="11236903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prstTxWarp prst="textNoShape">
              <a:avLst/>
            </a:prstTxWarp>
          </a:bodyPr>
          <a:lstStyle/>
          <a:p>
            <a:pPr eaLnBrk="0" hangingPunct="0">
              <a:spcBef>
                <a:spcPct val="0"/>
              </a:spcBef>
              <a:buClrTx/>
              <a:buFontTx/>
              <a:buNone/>
              <a:defRPr/>
            </a:pPr>
            <a:r>
              <a:rPr lang="it-IT" sz="3000" b="1" i="0" kern="0">
                <a:solidFill>
                  <a:srgbClr val="FF0000"/>
                </a:solidFill>
                <a:effectLst>
                  <a:outerShdw blurRad="50800" dist="38100" dir="2700000">
                    <a:srgbClr val="000000">
                      <a:alpha val="43000"/>
                    </a:srgbClr>
                  </a:outerShdw>
                </a:effectLst>
                <a:latin typeface="Optima"/>
                <a:ea typeface="ＭＳ Ｐゴシック" pitchFamily="-108" charset="-128"/>
                <a:cs typeface="Optima"/>
              </a:rPr>
              <a:t>Advantages of the New Approach</a:t>
            </a:r>
          </a:p>
        </p:txBody>
      </p:sp>
      <p:sp>
        <p:nvSpPr>
          <p:cNvPr id="9" name="Rectangle 3"/>
          <p:cNvSpPr txBox="1">
            <a:spLocks noChangeArrowheads="1"/>
          </p:cNvSpPr>
          <p:nvPr/>
        </p:nvSpPr>
        <p:spPr bwMode="auto">
          <a:xfrm>
            <a:off x="1371600" y="1600200"/>
            <a:ext cx="7467600" cy="2667000"/>
          </a:xfrm>
          <a:prstGeom prst="rect">
            <a:avLst/>
          </a:prstGeom>
          <a:noFill/>
          <a:ln w="9525">
            <a:noFill/>
            <a:miter lim="800000"/>
            <a:headEnd/>
            <a:tailEnd/>
          </a:ln>
        </p:spPr>
        <p:txBody>
          <a:bodyPr>
            <a:prstTxWarp prst="textNoShape">
              <a:avLst/>
            </a:prstTxWarp>
          </a:bodyPr>
          <a:lstStyle/>
          <a:p>
            <a:pPr marL="342900" indent="-342900" algn="l">
              <a:spcBef>
                <a:spcPts val="0"/>
              </a:spcBef>
              <a:spcAft>
                <a:spcPts val="1600"/>
              </a:spcAft>
              <a:buClr>
                <a:srgbClr val="FF0000"/>
              </a:buClr>
              <a:buFont typeface="Wingdings" charset="2"/>
              <a:buChar char="ü"/>
              <a:defRPr/>
            </a:pPr>
            <a:r>
              <a:rPr lang="it-IT" sz="1800" i="0" kern="0" smtClean="0">
                <a:solidFill>
                  <a:srgbClr val="000000"/>
                </a:solidFill>
                <a:latin typeface="Optima"/>
                <a:ea typeface="ＭＳ Ｐゴシック" charset="-128"/>
                <a:cs typeface="Optima"/>
              </a:rPr>
              <a:t>No need to know the number of clusters in advance (since we extract them sequentially)</a:t>
            </a:r>
          </a:p>
          <a:p>
            <a:pPr marL="342900" lvl="0" indent="-342900" algn="l">
              <a:spcBef>
                <a:spcPts val="0"/>
              </a:spcBef>
              <a:spcAft>
                <a:spcPts val="1600"/>
              </a:spcAft>
              <a:buClr>
                <a:srgbClr val="FF0000"/>
              </a:buClr>
              <a:buFont typeface="Wingdings" charset="2"/>
              <a:buChar char="ü"/>
              <a:defRPr/>
            </a:pPr>
            <a:r>
              <a:rPr lang="it-IT" sz="1800" i="0" kern="0" smtClean="0">
                <a:solidFill>
                  <a:srgbClr val="000000"/>
                </a:solidFill>
                <a:latin typeface="Optima"/>
                <a:ea typeface="ＭＳ Ｐゴシック" charset="-128"/>
                <a:cs typeface="Optima"/>
              </a:rPr>
              <a:t>Leaves clutter elements unassigned (useful, e.g., in figure/ground separation or one-class clustering problems)</a:t>
            </a:r>
          </a:p>
          <a:p>
            <a:pPr marL="342900" lvl="0" indent="-342900" algn="l">
              <a:spcBef>
                <a:spcPts val="0"/>
              </a:spcBef>
              <a:spcAft>
                <a:spcPts val="1600"/>
              </a:spcAft>
              <a:buClr>
                <a:srgbClr val="FF0000"/>
              </a:buClr>
              <a:buFont typeface="Wingdings" charset="2"/>
              <a:buChar char="ü"/>
              <a:defRPr/>
            </a:pPr>
            <a:r>
              <a:rPr lang="it-IT" sz="1800" i="0" kern="0" smtClean="0">
                <a:solidFill>
                  <a:srgbClr val="000000"/>
                </a:solidFill>
                <a:latin typeface="Optima"/>
                <a:ea typeface="ＭＳ Ｐゴシック" charset="-128"/>
                <a:cs typeface="Optima"/>
              </a:rPr>
              <a:t>Allows extracting overlapping clusters</a:t>
            </a:r>
          </a:p>
          <a:p>
            <a:pPr marL="342900" lvl="0" indent="-342900" algn="l">
              <a:spcBef>
                <a:spcPts val="0"/>
              </a:spcBef>
              <a:spcAft>
                <a:spcPts val="1600"/>
              </a:spcAft>
              <a:buClr>
                <a:srgbClr val="FF0000"/>
              </a:buClr>
              <a:buFont typeface="Wingdings" charset="2"/>
              <a:buChar char="ü"/>
              <a:defRPr/>
            </a:pPr>
            <a:r>
              <a:rPr lang="it-IT" sz="1800" i="0" kern="0" smtClean="0">
                <a:solidFill>
                  <a:srgbClr val="000000"/>
                </a:solidFill>
                <a:latin typeface="Optima"/>
                <a:ea typeface="ＭＳ Ｐゴシック" charset="-128"/>
                <a:cs typeface="Optima"/>
              </a:rPr>
              <a:t>Works with asymmetric/negative/high-order similarities</a:t>
            </a:r>
          </a:p>
          <a:p>
            <a:pPr marL="342900" lvl="0" indent="-342900" algn="l">
              <a:spcBef>
                <a:spcPts val="0"/>
              </a:spcBef>
              <a:spcAft>
                <a:spcPts val="1600"/>
              </a:spcAft>
              <a:buClr>
                <a:srgbClr val="FF0000"/>
              </a:buClr>
              <a:buFont typeface="Wingdings" charset="2"/>
              <a:buChar char="ü"/>
              <a:defRPr/>
            </a:pPr>
            <a:endParaRPr lang="it-IT" sz="1800" i="0" kern="0" smtClean="0">
              <a:solidFill>
                <a:srgbClr val="000000"/>
              </a:solidFill>
              <a:latin typeface="Optima"/>
              <a:ea typeface="ＭＳ Ｐゴシック" charset="-128"/>
              <a:cs typeface="Optima"/>
            </a:endParaRPr>
          </a:p>
          <a:p>
            <a:pPr marL="342900" lvl="0" indent="-342900" algn="l">
              <a:spcBef>
                <a:spcPts val="0"/>
              </a:spcBef>
              <a:spcAft>
                <a:spcPts val="1600"/>
              </a:spcAft>
              <a:buClr>
                <a:srgbClr val="FF0000"/>
              </a:buClr>
              <a:buFont typeface="Wingdings" charset="2"/>
              <a:buChar char="ü"/>
              <a:defRPr/>
            </a:pPr>
            <a:endParaRPr lang="it-IT" sz="1800" i="0" kern="0" smtClean="0">
              <a:solidFill>
                <a:srgbClr val="000000"/>
              </a:solidFill>
              <a:latin typeface="Optima"/>
              <a:ea typeface="ＭＳ Ｐゴシック" charset="-128"/>
              <a:cs typeface="Optima"/>
            </a:endParaRPr>
          </a:p>
        </p:txBody>
      </p:sp>
      <p:sp>
        <p:nvSpPr>
          <p:cNvPr id="10" name="Rectangle 6"/>
          <p:cNvSpPr>
            <a:spLocks noChangeArrowheads="1"/>
          </p:cNvSpPr>
          <p:nvPr/>
        </p:nvSpPr>
        <p:spPr bwMode="auto">
          <a:xfrm>
            <a:off x="1447800" y="4495800"/>
            <a:ext cx="5140325" cy="1920526"/>
          </a:xfrm>
          <a:prstGeom prst="rect">
            <a:avLst/>
          </a:prstGeom>
          <a:noFill/>
          <a:ln w="9525">
            <a:noFill/>
            <a:miter lim="800000"/>
            <a:headEnd/>
            <a:tailEnd/>
          </a:ln>
        </p:spPr>
        <p:txBody>
          <a:bodyPr>
            <a:prstTxWarp prst="textNoShape">
              <a:avLst/>
            </a:prstTxWarp>
            <a:spAutoFit/>
          </a:bodyPr>
          <a:lstStyle/>
          <a:p>
            <a:pPr lvl="0" algn="l"/>
            <a:r>
              <a:rPr lang="it-IT" sz="1800" i="0" kern="0" smtClean="0">
                <a:solidFill>
                  <a:srgbClr val="000000"/>
                </a:solidFill>
                <a:latin typeface="Optima"/>
                <a:ea typeface="ＭＳ Ｐゴシック" charset="-128"/>
                <a:cs typeface="Optima"/>
              </a:rPr>
              <a:t>Need a partition?</a:t>
            </a:r>
          </a:p>
          <a:p>
            <a:pPr algn="l"/>
            <a:endParaRPr lang="it-IT" sz="1400" i="0">
              <a:latin typeface="Courier New" charset="0"/>
            </a:endParaRPr>
          </a:p>
          <a:p>
            <a:pPr algn="l"/>
            <a:r>
              <a:rPr lang="it-IT" sz="1400" i="0">
                <a:latin typeface="Courier New" charset="0"/>
              </a:rPr>
              <a:t>Partition_into_clusters(</a:t>
            </a:r>
            <a:r>
              <a:rPr lang="it-IT" sz="1400">
                <a:latin typeface="Courier New" charset="0"/>
              </a:rPr>
              <a:t>V,A</a:t>
            </a:r>
            <a:r>
              <a:rPr lang="it-IT" sz="1400" i="0">
                <a:latin typeface="Courier New" charset="0"/>
              </a:rPr>
              <a:t>)</a:t>
            </a:r>
          </a:p>
          <a:p>
            <a:pPr algn="l"/>
            <a:r>
              <a:rPr lang="it-IT" sz="1400" i="0">
                <a:latin typeface="Courier New" charset="0"/>
              </a:rPr>
              <a:t>  repeat</a:t>
            </a:r>
          </a:p>
          <a:p>
            <a:pPr algn="l"/>
            <a:r>
              <a:rPr lang="it-IT" sz="1400" i="0">
                <a:latin typeface="Courier New" charset="0"/>
              </a:rPr>
              <a:t>     Extract_a_cluster</a:t>
            </a:r>
          </a:p>
          <a:p>
            <a:pPr algn="l"/>
            <a:r>
              <a:rPr lang="it-IT" sz="1400" i="0">
                <a:latin typeface="Courier New" charset="0"/>
              </a:rPr>
              <a:t>     remove it from V</a:t>
            </a:r>
          </a:p>
          <a:p>
            <a:pPr algn="l"/>
            <a:r>
              <a:rPr lang="it-IT" sz="1400" i="0">
                <a:latin typeface="Courier New" charset="0"/>
              </a:rPr>
              <a:t>  until all vertices have been clustered</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eaLnBrk="0" hangingPunct="0">
              <a:spcBef>
                <a:spcPct val="0"/>
              </a:spcBef>
              <a:buClrTx/>
              <a:buFontTx/>
              <a:buNone/>
              <a:defRPr/>
            </a:pPr>
            <a:r>
              <a:rPr lang="it-IT" sz="3000" b="1" i="0" kern="0">
                <a:solidFill>
                  <a:srgbClr val="A40000"/>
                </a:solidFill>
                <a:latin typeface="Optima"/>
                <a:ea typeface="ＭＳ Ｐゴシック" pitchFamily="-108" charset="-128"/>
                <a:cs typeface="Optima"/>
              </a:rPr>
              <a:t>Hume-Nash machines</a:t>
            </a:r>
          </a:p>
        </p:txBody>
      </p:sp>
      <p:sp>
        <p:nvSpPr>
          <p:cNvPr id="7" name="Segnaposto contenuto 2"/>
          <p:cNvSpPr txBox="1">
            <a:spLocks/>
          </p:cNvSpPr>
          <p:nvPr/>
        </p:nvSpPr>
        <p:spPr bwMode="auto">
          <a:xfrm>
            <a:off x="1475656" y="1412776"/>
            <a:ext cx="7128792" cy="24285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Font typeface="Wingdings" pitchFamily="-108" charset="2"/>
              <a:buNone/>
              <a:defRPr sz="24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2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000" i="1">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i="1">
                <a:solidFill>
                  <a:schemeClr val="tx1"/>
                </a:solidFill>
                <a:latin typeface="+mn-lt"/>
                <a:ea typeface="ＭＳ Ｐゴシック" pitchFamily="-108" charset="-128"/>
              </a:defRPr>
            </a:lvl5pPr>
            <a:lvl6pPr marL="2514600" indent="-228600" algn="l" rtl="0" fontAlgn="base">
              <a:spcBef>
                <a:spcPct val="20000"/>
              </a:spcBef>
              <a:spcAft>
                <a:spcPct val="0"/>
              </a:spcAft>
              <a:buChar char="»"/>
              <a:defRPr i="1">
                <a:solidFill>
                  <a:schemeClr val="tx1"/>
                </a:solidFill>
                <a:latin typeface="+mn-lt"/>
                <a:ea typeface="ＭＳ Ｐゴシック" pitchFamily="-108" charset="-128"/>
              </a:defRPr>
            </a:lvl6pPr>
            <a:lvl7pPr marL="2971800" indent="-228600" algn="l" rtl="0" fontAlgn="base">
              <a:spcBef>
                <a:spcPct val="20000"/>
              </a:spcBef>
              <a:spcAft>
                <a:spcPct val="0"/>
              </a:spcAft>
              <a:buChar char="»"/>
              <a:defRPr i="1">
                <a:solidFill>
                  <a:schemeClr val="tx1"/>
                </a:solidFill>
                <a:latin typeface="+mn-lt"/>
                <a:ea typeface="ＭＳ Ｐゴシック" pitchFamily="-108" charset="-128"/>
              </a:defRPr>
            </a:lvl7pPr>
            <a:lvl8pPr marL="3429000" indent="-228600" algn="l" rtl="0" fontAlgn="base">
              <a:spcBef>
                <a:spcPct val="20000"/>
              </a:spcBef>
              <a:spcAft>
                <a:spcPct val="0"/>
              </a:spcAft>
              <a:buChar char="»"/>
              <a:defRPr i="1">
                <a:solidFill>
                  <a:schemeClr val="tx1"/>
                </a:solidFill>
                <a:latin typeface="+mn-lt"/>
                <a:ea typeface="ＭＳ Ｐゴシック" pitchFamily="-108" charset="-128"/>
              </a:defRPr>
            </a:lvl8pPr>
            <a:lvl9pPr marL="3886200" indent="-228600" algn="l" rtl="0" fontAlgn="base">
              <a:spcBef>
                <a:spcPct val="20000"/>
              </a:spcBef>
              <a:spcAft>
                <a:spcPct val="0"/>
              </a:spcAft>
              <a:buChar char="»"/>
              <a:defRPr i="1">
                <a:solidFill>
                  <a:schemeClr val="tx1"/>
                </a:solidFill>
                <a:latin typeface="+mn-lt"/>
                <a:ea typeface="ＭＳ Ｐゴシック" pitchFamily="-108" charset="-128"/>
              </a:defRPr>
            </a:lvl9pPr>
          </a:lstStyle>
          <a:p>
            <a:pPr algn="just"/>
            <a:r>
              <a:rPr lang="en-GB" sz="1800" i="0">
                <a:latin typeface="Optima"/>
                <a:cs typeface="Optima"/>
              </a:rPr>
              <a:t>A context-aware classification model based on:</a:t>
            </a:r>
          </a:p>
          <a:p>
            <a:pPr algn="just"/>
            <a:endParaRPr lang="en-GB" sz="1800" i="0">
              <a:latin typeface="Optima"/>
              <a:cs typeface="Optima"/>
            </a:endParaRPr>
          </a:p>
          <a:p>
            <a:pPr marL="285750" indent="-285750" algn="just">
              <a:buClr>
                <a:srgbClr val="800000"/>
              </a:buClr>
              <a:buFont typeface="Arial"/>
              <a:buChar char="•"/>
            </a:pPr>
            <a:r>
              <a:rPr lang="en-GB" sz="1800" i="0">
                <a:latin typeface="Optima"/>
                <a:cs typeface="Optima"/>
              </a:rPr>
              <a:t>The use of </a:t>
            </a:r>
            <a:r>
              <a:rPr lang="en-GB" sz="1800" b="1" i="0">
                <a:latin typeface="Optima"/>
                <a:cs typeface="Optima"/>
              </a:rPr>
              <a:t>similarity principles</a:t>
            </a:r>
            <a:r>
              <a:rPr lang="en-GB" sz="1800" i="0">
                <a:latin typeface="Optima"/>
                <a:cs typeface="Optima"/>
              </a:rPr>
              <a:t> which go back to the work of British philosopher David Hume</a:t>
            </a:r>
          </a:p>
          <a:p>
            <a:pPr marL="285750" indent="-285750" algn="just">
              <a:buClr>
                <a:srgbClr val="800000"/>
              </a:buClr>
              <a:buFont typeface="Arial"/>
              <a:buChar char="•"/>
            </a:pPr>
            <a:endParaRPr lang="en-GB" sz="1800" i="0">
              <a:latin typeface="Optima"/>
              <a:cs typeface="Optima"/>
            </a:endParaRPr>
          </a:p>
          <a:p>
            <a:pPr marL="285750" indent="-285750" algn="just">
              <a:buClr>
                <a:srgbClr val="800000"/>
              </a:buClr>
              <a:buFont typeface="Arial"/>
              <a:buChar char="•"/>
            </a:pPr>
            <a:r>
              <a:rPr lang="en-GB" sz="1800" b="1" i="0">
                <a:latin typeface="Optima"/>
                <a:cs typeface="Optima"/>
              </a:rPr>
              <a:t>Game-theoretic</a:t>
            </a:r>
            <a:r>
              <a:rPr lang="en-GB" sz="1800" i="0">
                <a:latin typeface="Optima"/>
                <a:cs typeface="Optima"/>
              </a:rPr>
              <a:t> equilibrium concepts introduced by Nobel laureate John Nash</a:t>
            </a:r>
            <a:endParaRPr lang="it-IT" sz="1800" i="0">
              <a:latin typeface="Optima"/>
              <a:cs typeface="Optima"/>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57" y="3769346"/>
            <a:ext cx="5459611" cy="3116038"/>
          </a:xfrm>
          <a:prstGeom prst="rect">
            <a:avLst/>
          </a:prstGeom>
        </p:spPr>
      </p:pic>
    </p:spTree>
    <p:extLst>
      <p:ext uri="{BB962C8B-B14F-4D97-AF65-F5344CB8AC3E}">
        <p14:creationId xmlns:p14="http://schemas.microsoft.com/office/powerpoint/2010/main" val="1023650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Hume’s similarity principle</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10" name="Rectangle 3"/>
          <p:cNvSpPr txBox="1">
            <a:spLocks noChangeArrowheads="1"/>
          </p:cNvSpPr>
          <p:nvPr/>
        </p:nvSpPr>
        <p:spPr bwMode="auto">
          <a:xfrm>
            <a:off x="2915816" y="1556792"/>
            <a:ext cx="5946694" cy="2226662"/>
          </a:xfrm>
          <a:prstGeom prst="rect">
            <a:avLst/>
          </a:prstGeom>
          <a:noFill/>
          <a:ln w="9525">
            <a:noFill/>
            <a:miter lim="800000"/>
            <a:headEnd/>
            <a:tailEnd/>
          </a:ln>
        </p:spPr>
        <p:txBody>
          <a:bodyPr>
            <a:prstTxWarp prst="textNoShape">
              <a:avLst/>
            </a:prstTxWarp>
          </a:bodyPr>
          <a:lstStyle/>
          <a:p>
            <a:pPr algn="r" defTabSz="457200" fontAlgn="auto">
              <a:spcBef>
                <a:spcPts val="0"/>
              </a:spcBef>
              <a:spcAft>
                <a:spcPts val="0"/>
              </a:spcAft>
              <a:buClrTx/>
              <a:buFont typeface="Wingdings" pitchFamily="-105" charset="2"/>
              <a:buNone/>
              <a:defRPr/>
            </a:pPr>
            <a:r>
              <a:rPr lang="en-US" sz="1800" i="0" kern="0">
                <a:solidFill>
                  <a:prstClr val="black"/>
                </a:solidFill>
                <a:latin typeface="Optima"/>
                <a:ea typeface="ＭＳ Ｐゴシック" pitchFamily="-108" charset="-128"/>
                <a:cs typeface="Optima"/>
              </a:rPr>
              <a:t>«</a:t>
            </a:r>
            <a:r>
              <a:rPr lang="it-IT" sz="1800" i="0" kern="0">
                <a:solidFill>
                  <a:prstClr val="black"/>
                </a:solidFill>
                <a:latin typeface="Optima"/>
                <a:ea typeface="ＭＳ Ｐゴシック" pitchFamily="-108" charset="-128"/>
                <a:cs typeface="Optima"/>
              </a:rPr>
              <a:t>I have found that such an object has always been attended with such an effect, and I foresee, that other objects, which are, in appearance, similar, will be attended with similar effects.</a:t>
            </a:r>
            <a:r>
              <a:rPr lang="en-US" sz="1800" i="0" kern="0">
                <a:solidFill>
                  <a:prstClr val="black"/>
                </a:solidFill>
                <a:latin typeface="Optima"/>
                <a:ea typeface="ＭＳ Ｐゴシック" pitchFamily="-108" charset="-128"/>
                <a:cs typeface="Optima"/>
              </a:rPr>
              <a:t>»</a:t>
            </a:r>
          </a:p>
          <a:p>
            <a:pPr algn="r" defTabSz="457200" fontAlgn="auto">
              <a:spcBef>
                <a:spcPts val="0"/>
              </a:spcBef>
              <a:spcAft>
                <a:spcPts val="0"/>
              </a:spcAft>
              <a:buClrTx/>
              <a:buFont typeface="Wingdings" pitchFamily="-105" charset="2"/>
              <a:buNone/>
              <a:defRPr/>
            </a:pPr>
            <a:endParaRPr lang="en-US" sz="1800" i="0" kern="0">
              <a:solidFill>
                <a:prstClr val="black"/>
              </a:solidFill>
              <a:latin typeface="Optima"/>
              <a:ea typeface="ＭＳ Ｐゴシック" pitchFamily="-108" charset="-128"/>
              <a:cs typeface="Optima"/>
            </a:endParaRPr>
          </a:p>
          <a:p>
            <a:pPr algn="r" defTabSz="457200" fontAlgn="auto">
              <a:spcBef>
                <a:spcPts val="0"/>
              </a:spcBef>
              <a:spcAft>
                <a:spcPts val="0"/>
              </a:spcAft>
              <a:buClrTx/>
              <a:buFont typeface="Wingdings" pitchFamily="-105" charset="2"/>
              <a:buNone/>
              <a:defRPr/>
            </a:pPr>
            <a:r>
              <a:rPr lang="en-US" sz="1800" i="0" kern="0">
                <a:solidFill>
                  <a:srgbClr val="980000"/>
                </a:solidFill>
                <a:latin typeface="Optima"/>
                <a:ea typeface="ＭＳ Ｐゴシック" pitchFamily="-108" charset="-128"/>
                <a:cs typeface="Optima"/>
              </a:rPr>
              <a:t>David Hume</a:t>
            </a:r>
          </a:p>
          <a:p>
            <a:pPr algn="r" defTabSz="457200" fontAlgn="auto">
              <a:spcBef>
                <a:spcPts val="0"/>
              </a:spcBef>
              <a:spcAft>
                <a:spcPts val="0"/>
              </a:spcAft>
              <a:buClrTx/>
              <a:buFont typeface="Wingdings" pitchFamily="-105" charset="2"/>
              <a:buNone/>
              <a:defRPr/>
            </a:pPr>
            <a:r>
              <a:rPr lang="it-IT" sz="1800" kern="0">
                <a:solidFill>
                  <a:srgbClr val="980000"/>
                </a:solidFill>
                <a:latin typeface="Optima"/>
                <a:ea typeface="ＭＳ Ｐゴシック" pitchFamily="-108" charset="-128"/>
                <a:cs typeface="Optima"/>
              </a:rPr>
              <a:t>An Enquiry Concerning Human Understanding </a:t>
            </a:r>
            <a:r>
              <a:rPr lang="en-US" sz="1800" i="0" kern="0">
                <a:solidFill>
                  <a:srgbClr val="980000"/>
                </a:solidFill>
                <a:latin typeface="Optima"/>
                <a:ea typeface="ＭＳ Ｐゴシック" pitchFamily="-108" charset="-128"/>
                <a:cs typeface="Optima"/>
              </a:rPr>
              <a:t>(1748)</a:t>
            </a:r>
          </a:p>
          <a:p>
            <a:pPr algn="r" defTabSz="457200" fontAlgn="auto">
              <a:spcBef>
                <a:spcPts val="0"/>
              </a:spcBef>
              <a:spcAft>
                <a:spcPts val="0"/>
              </a:spcAft>
              <a:buClrTx/>
              <a:buFont typeface="Wingdings" pitchFamily="-105" charset="2"/>
              <a:buNone/>
              <a:defRPr/>
            </a:pPr>
            <a:endParaRPr lang="en-US" sz="1800" i="0" kern="0">
              <a:solidFill>
                <a:srgbClr val="980000"/>
              </a:solidFill>
              <a:latin typeface="Optima"/>
              <a:ea typeface="ＭＳ Ｐゴシック" pitchFamily="-108" charset="-128"/>
              <a:cs typeface="Optima"/>
            </a:endParaRPr>
          </a:p>
          <a:p>
            <a:pPr algn="r" defTabSz="457200" fontAlgn="auto">
              <a:spcBef>
                <a:spcPts val="0"/>
              </a:spcBef>
              <a:spcAft>
                <a:spcPts val="0"/>
              </a:spcAft>
              <a:buClrTx/>
              <a:buFont typeface="Wingdings" pitchFamily="-105" charset="2"/>
              <a:buNone/>
              <a:defRPr/>
            </a:pPr>
            <a:endParaRPr lang="en-US" sz="1800" i="0" kern="0">
              <a:solidFill>
                <a:srgbClr val="980000"/>
              </a:solidFill>
              <a:latin typeface="Optima"/>
              <a:ea typeface="ＭＳ Ｐゴシック" pitchFamily="-108" charset="-128"/>
              <a:cs typeface="Optima"/>
            </a:endParaRPr>
          </a:p>
        </p:txBody>
      </p:sp>
      <p:pic>
        <p:nvPicPr>
          <p:cNvPr id="11" name="Immagine 10"/>
          <p:cNvPicPr>
            <a:picLocks noChangeAspect="1"/>
          </p:cNvPicPr>
          <p:nvPr/>
        </p:nvPicPr>
        <p:blipFill>
          <a:blip r:embed="rId2"/>
          <a:stretch>
            <a:fillRect/>
          </a:stretch>
        </p:blipFill>
        <p:spPr>
          <a:xfrm>
            <a:off x="1331640" y="1484784"/>
            <a:ext cx="1599840" cy="2289202"/>
          </a:xfrm>
          <a:prstGeom prst="rect">
            <a:avLst/>
          </a:prstGeom>
          <a:effectLst>
            <a:outerShdw blurRad="50800" dist="88900" dir="2700000" algn="tl" rotWithShape="0">
              <a:srgbClr val="000000">
                <a:alpha val="43000"/>
              </a:srgbClr>
            </a:outerShdw>
          </a:effectLst>
        </p:spPr>
      </p:pic>
      <p:sp>
        <p:nvSpPr>
          <p:cNvPr id="2" name="CasellaDiTesto 1"/>
          <p:cNvSpPr txBox="1"/>
          <p:nvPr/>
        </p:nvSpPr>
        <p:spPr>
          <a:xfrm>
            <a:off x="1331640" y="4149080"/>
            <a:ext cx="6624736" cy="667875"/>
          </a:xfrm>
          <a:prstGeom prst="rect">
            <a:avLst/>
          </a:prstGeom>
          <a:noFill/>
        </p:spPr>
        <p:txBody>
          <a:bodyPr wrap="square" rtlCol="0">
            <a:spAutoFit/>
          </a:bodyPr>
          <a:lstStyle/>
          <a:p>
            <a:pPr algn="l"/>
            <a:r>
              <a:rPr lang="it-IT" sz="1700" i="0">
                <a:latin typeface="Optima"/>
                <a:cs typeface="Optima"/>
              </a:rPr>
              <a:t>Compare with standard </a:t>
            </a:r>
            <a:r>
              <a:rPr lang="it-IT" sz="1700" b="1" i="0">
                <a:latin typeface="Optima"/>
                <a:cs typeface="Optima"/>
              </a:rPr>
              <a:t>smoothness assumption</a:t>
            </a:r>
            <a:r>
              <a:rPr lang="it-IT" sz="1700" i="0">
                <a:latin typeface="Optima"/>
                <a:cs typeface="Optima"/>
              </a:rPr>
              <a:t>:</a:t>
            </a:r>
          </a:p>
          <a:p>
            <a:pPr algn="l"/>
            <a:r>
              <a:rPr lang="it-IT" sz="1700" i="0">
                <a:latin typeface="Optima"/>
                <a:cs typeface="Optima"/>
              </a:rPr>
              <a:t>“points close to each other are more likely to share the </a:t>
            </a:r>
            <a:r>
              <a:rPr lang="it-IT" sz="1700">
                <a:latin typeface="Optima"/>
                <a:cs typeface="Optima"/>
              </a:rPr>
              <a:t>same </a:t>
            </a:r>
            <a:r>
              <a:rPr lang="it-IT" sz="1700" i="0">
                <a:latin typeface="Optima"/>
                <a:cs typeface="Optima"/>
              </a:rPr>
              <a:t>label”</a:t>
            </a:r>
          </a:p>
        </p:txBody>
      </p:sp>
      <p:pic>
        <p:nvPicPr>
          <p:cNvPr id="8" name="Immagine 7"/>
          <p:cNvPicPr>
            <a:picLocks noChangeAspect="1"/>
          </p:cNvPicPr>
          <p:nvPr/>
        </p:nvPicPr>
        <p:blipFill>
          <a:blip r:embed="rId3"/>
          <a:stretch>
            <a:fillRect/>
          </a:stretch>
        </p:blipFill>
        <p:spPr>
          <a:xfrm>
            <a:off x="3059832" y="5085184"/>
            <a:ext cx="3877416" cy="1737533"/>
          </a:xfrm>
          <a:prstGeom prst="rect">
            <a:avLst/>
          </a:prstGeom>
        </p:spPr>
      </p:pic>
    </p:spTree>
    <p:extLst>
      <p:ext uri="{BB962C8B-B14F-4D97-AF65-F5344CB8AC3E}">
        <p14:creationId xmlns:p14="http://schemas.microsoft.com/office/powerpoint/2010/main" val="37218616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eaLnBrk="0" hangingPunct="0">
              <a:spcBef>
                <a:spcPct val="0"/>
              </a:spcBef>
              <a:buClrTx/>
              <a:buFontTx/>
              <a:buNone/>
              <a:defRPr/>
            </a:pPr>
            <a:r>
              <a:rPr lang="it-IT" sz="3000" b="1" i="0" kern="0">
                <a:solidFill>
                  <a:srgbClr val="A40000"/>
                </a:solidFill>
                <a:latin typeface="Optima"/>
                <a:ea typeface="ＭＳ Ｐゴシック" pitchFamily="-108" charset="-128"/>
                <a:cs typeface="Optima"/>
              </a:rPr>
              <a:t>Why game theory?</a:t>
            </a:r>
          </a:p>
        </p:txBody>
      </p:sp>
      <p:sp>
        <p:nvSpPr>
          <p:cNvPr id="4" name="Segnaposto contenuto 2"/>
          <p:cNvSpPr txBox="1">
            <a:spLocks/>
          </p:cNvSpPr>
          <p:nvPr/>
        </p:nvSpPr>
        <p:spPr bwMode="auto">
          <a:xfrm>
            <a:off x="1409700" y="1772816"/>
            <a:ext cx="7391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defTabSz="457200" eaLnBrk="0" fontAlgn="auto" hangingPunct="0">
              <a:spcBef>
                <a:spcPts val="0"/>
              </a:spcBef>
              <a:spcAft>
                <a:spcPts val="600"/>
              </a:spcAft>
              <a:buClr>
                <a:srgbClr val="FF0000"/>
              </a:buClr>
              <a:buFontTx/>
              <a:buNone/>
              <a:defRPr/>
            </a:pPr>
            <a:r>
              <a:rPr lang="en-US" sz="1800" b="1" i="0" kern="0">
                <a:solidFill>
                  <a:prstClr val="black"/>
                </a:solidFill>
                <a:latin typeface="Optima"/>
                <a:ea typeface="ＭＳ Ｐゴシック" pitchFamily="-108" charset="-128"/>
                <a:cs typeface="Optima"/>
              </a:rPr>
              <a:t>Answer #1:</a:t>
            </a:r>
          </a:p>
          <a:p>
            <a:pPr marL="342900" indent="-342900" algn="l" defTabSz="457200" eaLnBrk="0" fontAlgn="auto" hangingPunct="0">
              <a:spcBef>
                <a:spcPts val="0"/>
              </a:spcBef>
              <a:spcAft>
                <a:spcPts val="600"/>
              </a:spcAft>
              <a:buClr>
                <a:srgbClr val="FF0000"/>
              </a:buClr>
              <a:buFontTx/>
              <a:buNone/>
              <a:defRPr/>
            </a:pPr>
            <a:r>
              <a:rPr lang="en-US" sz="1800" i="0" kern="0">
                <a:solidFill>
                  <a:prstClr val="black"/>
                </a:solidFill>
                <a:latin typeface="Optima"/>
                <a:ea typeface="ＭＳ Ｐゴシック" pitchFamily="-108" charset="-128"/>
                <a:cs typeface="Optima"/>
              </a:rPr>
              <a:t>	Because it works! (well, great…)</a:t>
            </a:r>
          </a:p>
        </p:txBody>
      </p:sp>
      <p:sp>
        <p:nvSpPr>
          <p:cNvPr id="5" name="Segnaposto contenuto 2"/>
          <p:cNvSpPr txBox="1">
            <a:spLocks/>
          </p:cNvSpPr>
          <p:nvPr/>
        </p:nvSpPr>
        <p:spPr bwMode="auto">
          <a:xfrm>
            <a:off x="1409700" y="4669160"/>
            <a:ext cx="73914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defTabSz="457200" eaLnBrk="0" fontAlgn="auto" hangingPunct="0">
              <a:spcBef>
                <a:spcPts val="0"/>
              </a:spcBef>
              <a:spcAft>
                <a:spcPts val="600"/>
              </a:spcAft>
              <a:buClr>
                <a:srgbClr val="FF0000"/>
              </a:buClr>
              <a:buFontTx/>
              <a:buNone/>
              <a:defRPr/>
            </a:pPr>
            <a:r>
              <a:rPr lang="en-US" sz="1800" b="1" i="0" kern="0">
                <a:solidFill>
                  <a:prstClr val="black"/>
                </a:solidFill>
                <a:latin typeface="Optima"/>
                <a:ea typeface="ＭＳ Ｐゴシック" pitchFamily="-108" charset="-128"/>
                <a:cs typeface="Optima"/>
              </a:rPr>
              <a:t>Answer #3:</a:t>
            </a:r>
          </a:p>
          <a:p>
            <a:pPr marL="342900" indent="-342900" algn="l" defTabSz="457200" eaLnBrk="0" fontAlgn="auto" hangingPunct="0">
              <a:spcBef>
                <a:spcPts val="0"/>
              </a:spcBef>
              <a:spcAft>
                <a:spcPts val="600"/>
              </a:spcAft>
              <a:buClr>
                <a:srgbClr val="FF0000"/>
              </a:buClr>
              <a:buFontTx/>
              <a:buNone/>
              <a:defRPr/>
            </a:pPr>
            <a:r>
              <a:rPr lang="en-US" sz="1800" i="0" kern="0">
                <a:solidFill>
                  <a:prstClr val="black"/>
                </a:solidFill>
                <a:latin typeface="Optima"/>
                <a:ea typeface="ＭＳ Ｐゴシック" pitchFamily="-108" charset="-128"/>
                <a:cs typeface="Optima"/>
              </a:rPr>
              <a:t>	</a:t>
            </a:r>
            <a:r>
              <a:rPr lang="en-US" sz="1800" i="0" kern="0">
                <a:solidFill>
                  <a:srgbClr val="000000"/>
                </a:solidFill>
                <a:latin typeface="Optima"/>
                <a:ea typeface="Times New Roman" pitchFamily="-105" charset="0"/>
                <a:cs typeface="Optima"/>
              </a:rPr>
              <a:t>Because it allows us to model in a principled way problems not formulable in terms of simgle-objective optimization principles</a:t>
            </a:r>
          </a:p>
          <a:p>
            <a:pPr marL="342900" indent="-342900" algn="l" eaLnBrk="0" hangingPunct="0">
              <a:spcAft>
                <a:spcPts val="600"/>
              </a:spcAft>
              <a:buClr>
                <a:srgbClr val="FF0000"/>
              </a:buClr>
              <a:buFontTx/>
              <a:buNone/>
              <a:defRPr/>
            </a:pPr>
            <a:endParaRPr lang="en-US" sz="1800" b="1" i="0" kern="0">
              <a:solidFill>
                <a:prstClr val="black"/>
              </a:solidFill>
              <a:latin typeface="Optima"/>
              <a:ea typeface="ＭＳ Ｐゴシック" pitchFamily="-108" charset="-128"/>
              <a:cs typeface="Optima"/>
            </a:endParaRPr>
          </a:p>
          <a:p>
            <a:pPr marL="342900" indent="-342900" algn="l" eaLnBrk="0" hangingPunct="0">
              <a:spcAft>
                <a:spcPts val="600"/>
              </a:spcAft>
              <a:buClr>
                <a:srgbClr val="FF0000"/>
              </a:buClr>
              <a:buFontTx/>
              <a:buNone/>
              <a:defRPr/>
            </a:pPr>
            <a:endParaRPr lang="en-US" sz="1800" b="1" i="0" kern="0">
              <a:solidFill>
                <a:prstClr val="black"/>
              </a:solidFill>
              <a:latin typeface="Optima"/>
              <a:ea typeface="ＭＳ Ｐゴシック" pitchFamily="-108" charset="-128"/>
              <a:cs typeface="Optima"/>
            </a:endParaRPr>
          </a:p>
          <a:p>
            <a:pPr marL="342900" indent="-342900" algn="l" eaLnBrk="0" hangingPunct="0">
              <a:spcAft>
                <a:spcPts val="600"/>
              </a:spcAft>
              <a:buClr>
                <a:srgbClr val="FF0000"/>
              </a:buClr>
              <a:buFontTx/>
              <a:buNone/>
              <a:defRPr/>
            </a:pPr>
            <a:endParaRPr lang="en-US" sz="1800" i="0" kern="0">
              <a:solidFill>
                <a:prstClr val="black"/>
              </a:solidFill>
              <a:latin typeface="Optima"/>
              <a:ea typeface="ＭＳ Ｐゴシック" pitchFamily="-108" charset="-128"/>
              <a:cs typeface="Optima"/>
            </a:endParaRPr>
          </a:p>
        </p:txBody>
      </p:sp>
      <p:sp>
        <p:nvSpPr>
          <p:cNvPr id="6" name="Segnaposto contenuto 2"/>
          <p:cNvSpPr txBox="1">
            <a:spLocks/>
          </p:cNvSpPr>
          <p:nvPr/>
        </p:nvSpPr>
        <p:spPr bwMode="auto">
          <a:xfrm>
            <a:off x="1409700" y="2992016"/>
            <a:ext cx="73914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defTabSz="457200" eaLnBrk="0" fontAlgn="auto" hangingPunct="0">
              <a:spcBef>
                <a:spcPts val="0"/>
              </a:spcBef>
              <a:spcAft>
                <a:spcPts val="600"/>
              </a:spcAft>
              <a:buClr>
                <a:srgbClr val="FF0000"/>
              </a:buClr>
              <a:buFontTx/>
              <a:buNone/>
              <a:defRPr/>
            </a:pPr>
            <a:r>
              <a:rPr lang="en-US" sz="1800" b="1" i="0" kern="0">
                <a:solidFill>
                  <a:prstClr val="black"/>
                </a:solidFill>
                <a:latin typeface="Optima"/>
                <a:ea typeface="ＭＳ Ｐゴシック" pitchFamily="-108" charset="-128"/>
                <a:cs typeface="Optima"/>
              </a:rPr>
              <a:t>Answer #2:</a:t>
            </a:r>
          </a:p>
          <a:p>
            <a:pPr marL="342900" indent="-342900" algn="l" defTabSz="457200" eaLnBrk="0" fontAlgn="auto" hangingPunct="0">
              <a:spcBef>
                <a:spcPts val="0"/>
              </a:spcBef>
              <a:spcAft>
                <a:spcPts val="600"/>
              </a:spcAft>
              <a:buClr>
                <a:srgbClr val="FF0000"/>
              </a:buClr>
              <a:buFontTx/>
              <a:buNone/>
              <a:defRPr/>
            </a:pPr>
            <a:r>
              <a:rPr lang="en-US" sz="1800" i="0" kern="0">
                <a:solidFill>
                  <a:prstClr val="black"/>
                </a:solidFill>
                <a:latin typeface="Optima"/>
                <a:ea typeface="ＭＳ Ｐゴシック" pitchFamily="-108" charset="-128"/>
                <a:cs typeface="Optima"/>
              </a:rPr>
              <a:t>	Because it allows us to naturally deal with context-aware problems, non-Euclidean, non-metric, high-order, and whatever-you-like (dis)similarities</a:t>
            </a:r>
          </a:p>
          <a:p>
            <a:pPr marL="342900" indent="-342900" algn="l" defTabSz="457200" eaLnBrk="0" fontAlgn="auto" hangingPunct="0">
              <a:spcBef>
                <a:spcPts val="0"/>
              </a:spcBef>
              <a:spcAft>
                <a:spcPts val="600"/>
              </a:spcAft>
              <a:buClr>
                <a:srgbClr val="FF0000"/>
              </a:buClr>
              <a:buFontTx/>
              <a:buNone/>
              <a:defRPr/>
            </a:pPr>
            <a:r>
              <a:rPr lang="en-US" sz="1800" i="0" kern="0">
                <a:solidFill>
                  <a:prstClr val="black"/>
                </a:solidFill>
                <a:latin typeface="Optima"/>
                <a:ea typeface="ＭＳ Ｐゴシック" pitchFamily="-108" charset="-128"/>
                <a:cs typeface="Optima"/>
              </a:rPr>
              <a:t> </a:t>
            </a:r>
          </a:p>
        </p:txBody>
      </p:sp>
    </p:spTree>
    <p:extLst>
      <p:ext uri="{BB962C8B-B14F-4D97-AF65-F5344CB8AC3E}">
        <p14:creationId xmlns:p14="http://schemas.microsoft.com/office/powerpoint/2010/main" val="3833905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noProof="0">
                <a:solidFill>
                  <a:srgbClr val="A40000"/>
                </a:solidFill>
                <a:latin typeface="Optima"/>
                <a:ea typeface="ＭＳ Ｐゴシック" pitchFamily="-108" charset="-128"/>
                <a:cs typeface="Optima"/>
              </a:rPr>
              <a:t>The (Consistent) labeling problem</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5" name="CasellaDiTesto 4"/>
          <p:cNvSpPr txBox="1"/>
          <p:nvPr/>
        </p:nvSpPr>
        <p:spPr>
          <a:xfrm>
            <a:off x="1475656" y="1454405"/>
            <a:ext cx="7272808" cy="5142947"/>
          </a:xfrm>
          <a:prstGeom prst="rect">
            <a:avLst/>
          </a:prstGeom>
          <a:noFill/>
        </p:spPr>
        <p:txBody>
          <a:bodyPr wrap="square" rtlCol="0">
            <a:spAutoFit/>
          </a:bodyPr>
          <a:lstStyle/>
          <a:p>
            <a:pPr algn="l">
              <a:spcAft>
                <a:spcPts val="1800"/>
              </a:spcAft>
            </a:pPr>
            <a:r>
              <a:rPr lang="it-IT" sz="1800" i="0">
                <a:latin typeface="Optima"/>
                <a:cs typeface="Optima"/>
              </a:rPr>
              <a:t>A </a:t>
            </a:r>
            <a:r>
              <a:rPr lang="it-IT" sz="1800" b="1" i="0">
                <a:latin typeface="Optima"/>
                <a:cs typeface="Optima"/>
              </a:rPr>
              <a:t>labeling problem </a:t>
            </a:r>
            <a:r>
              <a:rPr lang="it-IT" sz="1800" i="0">
                <a:latin typeface="Optima"/>
                <a:cs typeface="Optima"/>
              </a:rPr>
              <a:t>involves:</a:t>
            </a:r>
          </a:p>
          <a:p>
            <a:pPr marL="342000" indent="-342000" algn="l">
              <a:spcAft>
                <a:spcPts val="1800"/>
              </a:spcAft>
              <a:buClr>
                <a:srgbClr val="FF0000"/>
              </a:buClr>
              <a:buFont typeface="Wingdings" charset="2"/>
              <a:buChar char="ü"/>
            </a:pPr>
            <a:r>
              <a:rPr lang="it-IT" sz="1800" i="0">
                <a:latin typeface="Optima"/>
                <a:cs typeface="Optima"/>
              </a:rPr>
              <a:t>A set of </a:t>
            </a:r>
            <a:r>
              <a:rPr lang="it-IT" sz="1800">
                <a:latin typeface="Optima"/>
                <a:cs typeface="Optima"/>
              </a:rPr>
              <a:t>n</a:t>
            </a:r>
            <a:r>
              <a:rPr lang="it-IT" sz="1800" i="0">
                <a:latin typeface="Optima"/>
                <a:cs typeface="Optima"/>
              </a:rPr>
              <a:t> </a:t>
            </a:r>
            <a:r>
              <a:rPr lang="it-IT" sz="1800" b="1" i="0">
                <a:latin typeface="Optima"/>
                <a:cs typeface="Optima"/>
              </a:rPr>
              <a:t>objects</a:t>
            </a:r>
            <a:r>
              <a:rPr lang="it-IT" sz="1800" i="0">
                <a:latin typeface="Optima"/>
                <a:cs typeface="Optima"/>
              </a:rPr>
              <a:t> </a:t>
            </a:r>
            <a:r>
              <a:rPr lang="it-IT" sz="1800">
                <a:latin typeface="Optima"/>
                <a:cs typeface="Optima"/>
              </a:rPr>
              <a:t>B</a:t>
            </a:r>
            <a:r>
              <a:rPr lang="it-IT" sz="1800" i="0">
                <a:latin typeface="Optima"/>
                <a:cs typeface="Optima"/>
              </a:rPr>
              <a:t> = {</a:t>
            </a:r>
            <a:r>
              <a:rPr lang="it-IT" sz="1800">
                <a:latin typeface="Optima"/>
                <a:cs typeface="Optima"/>
              </a:rPr>
              <a:t>b</a:t>
            </a:r>
            <a:r>
              <a:rPr lang="it-IT" sz="1800" i="0" baseline="-25000">
                <a:latin typeface="Optima"/>
                <a:cs typeface="Optima"/>
              </a:rPr>
              <a:t>1</a:t>
            </a:r>
            <a:r>
              <a:rPr lang="it-IT" sz="1800" i="0">
                <a:latin typeface="Optima"/>
                <a:cs typeface="Optima"/>
              </a:rPr>
              <a:t>,…,</a:t>
            </a:r>
            <a:r>
              <a:rPr lang="it-IT" sz="1800">
                <a:latin typeface="Optima"/>
                <a:cs typeface="Optima"/>
              </a:rPr>
              <a:t>b</a:t>
            </a:r>
            <a:r>
              <a:rPr lang="it-IT" sz="1800" i="0" baseline="-25000">
                <a:latin typeface="Optima"/>
                <a:cs typeface="Optima"/>
              </a:rPr>
              <a:t>n</a:t>
            </a:r>
            <a:r>
              <a:rPr lang="it-IT" sz="1800" i="0">
                <a:latin typeface="Optima"/>
                <a:cs typeface="Optima"/>
              </a:rPr>
              <a:t>}</a:t>
            </a:r>
          </a:p>
          <a:p>
            <a:pPr marL="342000" indent="-342000" algn="l">
              <a:spcAft>
                <a:spcPts val="1800"/>
              </a:spcAft>
              <a:buClr>
                <a:srgbClr val="FF0000"/>
              </a:buClr>
              <a:buFont typeface="Wingdings" charset="2"/>
              <a:buChar char="ü"/>
            </a:pPr>
            <a:r>
              <a:rPr lang="it-IT" sz="1800" i="0">
                <a:latin typeface="Optima"/>
                <a:cs typeface="Optima"/>
              </a:rPr>
              <a:t>A set of </a:t>
            </a:r>
            <a:r>
              <a:rPr lang="it-IT" sz="1800">
                <a:latin typeface="Optima"/>
                <a:cs typeface="Optima"/>
              </a:rPr>
              <a:t>m</a:t>
            </a:r>
            <a:r>
              <a:rPr lang="it-IT" sz="1800" i="0">
                <a:latin typeface="Optima"/>
                <a:cs typeface="Optima"/>
              </a:rPr>
              <a:t> </a:t>
            </a:r>
            <a:r>
              <a:rPr lang="it-IT" sz="1800" b="1" i="0">
                <a:latin typeface="Optima"/>
                <a:cs typeface="Optima"/>
              </a:rPr>
              <a:t>labels</a:t>
            </a:r>
            <a:r>
              <a:rPr lang="it-IT" sz="1800" i="0">
                <a:latin typeface="Optima"/>
                <a:cs typeface="Optima"/>
              </a:rPr>
              <a:t> Λ =  {1,…,</a:t>
            </a:r>
            <a:r>
              <a:rPr lang="it-IT" sz="1800">
                <a:latin typeface="Optima"/>
                <a:cs typeface="Optima"/>
              </a:rPr>
              <a:t>m</a:t>
            </a:r>
            <a:r>
              <a:rPr lang="it-IT" sz="1800" i="0">
                <a:latin typeface="Optima"/>
                <a:cs typeface="Optima"/>
              </a:rPr>
              <a:t>}</a:t>
            </a:r>
          </a:p>
          <a:p>
            <a:pPr algn="l">
              <a:spcAft>
                <a:spcPts val="1800"/>
              </a:spcAft>
            </a:pPr>
            <a:r>
              <a:rPr lang="it-IT" sz="1800" i="0">
                <a:latin typeface="Optima"/>
                <a:cs typeface="Optima"/>
              </a:rPr>
              <a:t>The goal is to label each object of B with a label of Λ.</a:t>
            </a:r>
          </a:p>
          <a:p>
            <a:pPr algn="l">
              <a:spcAft>
                <a:spcPts val="1800"/>
              </a:spcAft>
            </a:pPr>
            <a:r>
              <a:rPr lang="it-IT" sz="1800" i="0">
                <a:latin typeface="Optima"/>
                <a:cs typeface="Optima"/>
              </a:rPr>
              <a:t>To this end, two sources of information are exploited:</a:t>
            </a:r>
          </a:p>
          <a:p>
            <a:pPr marL="342000" indent="-342000" algn="l">
              <a:spcAft>
                <a:spcPts val="1800"/>
              </a:spcAft>
              <a:buClr>
                <a:srgbClr val="FF0000"/>
              </a:buClr>
              <a:buFont typeface="Wingdings" charset="2"/>
              <a:buChar char="ü"/>
            </a:pPr>
            <a:r>
              <a:rPr lang="it-IT" sz="1800" i="0">
                <a:latin typeface="Optima"/>
                <a:cs typeface="Optima"/>
              </a:rPr>
              <a:t>Local measurements which capture the salient features of each object viewed in isolation</a:t>
            </a:r>
          </a:p>
          <a:p>
            <a:pPr marL="342000" indent="-342000" algn="l">
              <a:spcAft>
                <a:spcPts val="1800"/>
              </a:spcAft>
              <a:buClr>
                <a:srgbClr val="FF0000"/>
              </a:buClr>
              <a:buFont typeface="Wingdings" charset="2"/>
              <a:buChar char="ü"/>
            </a:pPr>
            <a:r>
              <a:rPr lang="it-IT" sz="1800" i="0">
                <a:latin typeface="Optima"/>
                <a:cs typeface="Optima"/>
              </a:rPr>
              <a:t>Contextual information, expressed in terms of a real-valued </a:t>
            </a:r>
            <a:r>
              <a:rPr lang="it-IT" sz="1800">
                <a:latin typeface="Optima"/>
                <a:cs typeface="Optima"/>
              </a:rPr>
              <a:t>n</a:t>
            </a:r>
            <a:r>
              <a:rPr lang="it-IT" sz="1800" i="0" baseline="30000">
                <a:latin typeface="Optima"/>
                <a:cs typeface="Optima"/>
              </a:rPr>
              <a:t>2</a:t>
            </a:r>
            <a:r>
              <a:rPr lang="it-IT" sz="1800" i="0">
                <a:latin typeface="Optima"/>
                <a:cs typeface="Optima"/>
              </a:rPr>
              <a:t> x </a:t>
            </a:r>
            <a:r>
              <a:rPr lang="it-IT" sz="1800">
                <a:latin typeface="Optima"/>
                <a:cs typeface="Optima"/>
              </a:rPr>
              <a:t>m</a:t>
            </a:r>
            <a:r>
              <a:rPr lang="it-IT" sz="1800" i="0" baseline="30000">
                <a:latin typeface="Optima"/>
                <a:cs typeface="Optima"/>
              </a:rPr>
              <a:t>2</a:t>
            </a:r>
            <a:r>
              <a:rPr lang="it-IT" sz="1800" i="0">
                <a:latin typeface="Optima"/>
                <a:cs typeface="Optima"/>
              </a:rPr>
              <a:t> matrix of </a:t>
            </a:r>
            <a:r>
              <a:rPr lang="it-IT" sz="1800" b="1" i="0">
                <a:latin typeface="Optima"/>
                <a:cs typeface="Optima"/>
              </a:rPr>
              <a:t>compatibility coefficients </a:t>
            </a:r>
            <a:r>
              <a:rPr lang="it-IT" sz="1800">
                <a:latin typeface="Optima"/>
                <a:cs typeface="Optima"/>
              </a:rPr>
              <a:t>R </a:t>
            </a:r>
            <a:r>
              <a:rPr lang="it-IT" sz="1800" i="0">
                <a:latin typeface="Optima"/>
                <a:cs typeface="Optima"/>
              </a:rPr>
              <a:t>= {</a:t>
            </a:r>
            <a:r>
              <a:rPr lang="it-IT" sz="1800">
                <a:latin typeface="Optima"/>
                <a:cs typeface="Optima"/>
              </a:rPr>
              <a:t>r</a:t>
            </a:r>
            <a:r>
              <a:rPr lang="it-IT" sz="1800" baseline="-25000">
                <a:latin typeface="Optima"/>
                <a:cs typeface="Optima"/>
              </a:rPr>
              <a:t>ij</a:t>
            </a:r>
            <a:r>
              <a:rPr lang="it-IT" sz="1800" i="0">
                <a:latin typeface="Optima"/>
                <a:cs typeface="Optima"/>
              </a:rPr>
              <a:t>(λ,μ)}.</a:t>
            </a:r>
          </a:p>
          <a:p>
            <a:pPr algn="l">
              <a:spcAft>
                <a:spcPts val="1800"/>
              </a:spcAft>
              <a:buClr>
                <a:srgbClr val="FF0000"/>
              </a:buClr>
            </a:pPr>
            <a:r>
              <a:rPr lang="it-IT" sz="1800" i="0">
                <a:latin typeface="Optima"/>
                <a:cs typeface="Optima"/>
              </a:rPr>
              <a:t>The coefficient </a:t>
            </a:r>
            <a:r>
              <a:rPr lang="it-IT" sz="1800">
                <a:latin typeface="Optima"/>
                <a:cs typeface="Optima"/>
              </a:rPr>
              <a:t>r</a:t>
            </a:r>
            <a:r>
              <a:rPr lang="it-IT" sz="1800" baseline="-25000">
                <a:latin typeface="Optima"/>
                <a:cs typeface="Optima"/>
              </a:rPr>
              <a:t>ij</a:t>
            </a:r>
            <a:r>
              <a:rPr lang="it-IT" sz="1800" i="0">
                <a:latin typeface="Optima"/>
                <a:cs typeface="Optima"/>
              </a:rPr>
              <a:t>(λ,μ) measures the strenght of compatibility between the two hypotheses: “</a:t>
            </a:r>
            <a:r>
              <a:rPr lang="it-IT" sz="1800">
                <a:latin typeface="Optima"/>
                <a:cs typeface="Optima"/>
              </a:rPr>
              <a:t>b</a:t>
            </a:r>
            <a:r>
              <a:rPr lang="it-IT" sz="1800" baseline="-25000">
                <a:latin typeface="Optima"/>
                <a:cs typeface="Optima"/>
              </a:rPr>
              <a:t>i</a:t>
            </a:r>
            <a:r>
              <a:rPr lang="it-IT" sz="1800" i="0">
                <a:latin typeface="Optima"/>
                <a:cs typeface="Optima"/>
              </a:rPr>
              <a:t> is labeled λ” and “</a:t>
            </a:r>
            <a:r>
              <a:rPr lang="it-IT" sz="1800">
                <a:latin typeface="Optima"/>
                <a:cs typeface="Optima"/>
              </a:rPr>
              <a:t>b</a:t>
            </a:r>
            <a:r>
              <a:rPr lang="it-IT" sz="1800" baseline="-25000">
                <a:latin typeface="Optima"/>
                <a:cs typeface="Optima"/>
              </a:rPr>
              <a:t>j</a:t>
            </a:r>
            <a:r>
              <a:rPr lang="it-IT" sz="1800" i="0">
                <a:latin typeface="Optima"/>
                <a:cs typeface="Optima"/>
              </a:rPr>
              <a:t> is labeled μ“.</a:t>
            </a:r>
          </a:p>
        </p:txBody>
      </p:sp>
    </p:spTree>
    <p:extLst>
      <p:ext uri="{BB962C8B-B14F-4D97-AF65-F5344CB8AC3E}">
        <p14:creationId xmlns:p14="http://schemas.microsoft.com/office/powerpoint/2010/main" val="41742538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Relaxation l</a:t>
            </a:r>
            <a:r>
              <a:rPr lang="it-IT" sz="3000" b="1" i="0" kern="0" noProof="0">
                <a:solidFill>
                  <a:srgbClr val="A40000"/>
                </a:solidFill>
                <a:latin typeface="Optima"/>
                <a:ea typeface="ＭＳ Ｐゴシック" pitchFamily="-108" charset="-128"/>
                <a:cs typeface="Optima"/>
              </a:rPr>
              <a:t>abeling processes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graphicFrame>
        <p:nvGraphicFramePr>
          <p:cNvPr id="6" name="Oggetto 5"/>
          <p:cNvGraphicFramePr>
            <a:graphicFrameLocks noChangeAspect="1"/>
          </p:cNvGraphicFramePr>
          <p:nvPr/>
        </p:nvGraphicFramePr>
        <p:xfrm>
          <a:off x="4521200" y="3340101"/>
          <a:ext cx="101600" cy="177800"/>
        </p:xfrm>
        <a:graphic>
          <a:graphicData uri="http://schemas.openxmlformats.org/presentationml/2006/ole">
            <mc:AlternateContent xmlns:mc="http://schemas.openxmlformats.org/markup-compatibility/2006">
              <mc:Choice xmlns:v="urn:schemas-microsoft-com:vml" Requires="v">
                <p:oleObj spid="_x0000_s187615" name="Equation" r:id="rId3" imgW="101600" imgH="177800" progId="Equation.3">
                  <p:embed/>
                </p:oleObj>
              </mc:Choice>
              <mc:Fallback>
                <p:oleObj name="Equation" r:id="rId3" imgW="1016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3340101"/>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ttangolo 8"/>
          <p:cNvSpPr/>
          <p:nvPr/>
        </p:nvSpPr>
        <p:spPr>
          <a:xfrm>
            <a:off x="1524000" y="1556792"/>
            <a:ext cx="6858000" cy="923330"/>
          </a:xfrm>
          <a:prstGeom prst="rect">
            <a:avLst/>
          </a:prstGeom>
        </p:spPr>
        <p:txBody>
          <a:bodyPr wrap="square">
            <a:spAutoFit/>
          </a:bodyPr>
          <a:lstStyle/>
          <a:p>
            <a:pPr algn="just"/>
            <a:r>
              <a:rPr lang="it-IT" sz="1800" i="0" smtClean="0">
                <a:latin typeface="Optima"/>
                <a:cs typeface="Optima"/>
              </a:rPr>
              <a:t>In a now classic 1976 paper, Rosenfeld, Hummel, and Zucker introduced the following update rule (assuming a non-negative compatibility matrix):</a:t>
            </a:r>
          </a:p>
        </p:txBody>
      </p:sp>
      <p:graphicFrame>
        <p:nvGraphicFramePr>
          <p:cNvPr id="10" name="Oggetto 9"/>
          <p:cNvGraphicFramePr>
            <a:graphicFrameLocks noChangeAspect="1"/>
          </p:cNvGraphicFramePr>
          <p:nvPr/>
        </p:nvGraphicFramePr>
        <p:xfrm>
          <a:off x="3617845" y="2567172"/>
          <a:ext cx="2630556" cy="938028"/>
        </p:xfrm>
        <a:graphic>
          <a:graphicData uri="http://schemas.openxmlformats.org/presentationml/2006/ole">
            <mc:AlternateContent xmlns:mc="http://schemas.openxmlformats.org/markup-compatibility/2006">
              <mc:Choice xmlns:v="urn:schemas-microsoft-com:vml" Requires="v">
                <p:oleObj spid="_x0000_s187616" name="Equation" r:id="rId5" imgW="1638300" imgH="584200" progId="Equation.3">
                  <p:embed/>
                </p:oleObj>
              </mc:Choice>
              <mc:Fallback>
                <p:oleObj name="Equation" r:id="rId5" imgW="16383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845" y="2567172"/>
                        <a:ext cx="2630556" cy="9380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4550" name="Object 6"/>
          <p:cNvGraphicFramePr>
            <a:graphicFrameLocks noChangeAspect="1"/>
          </p:cNvGraphicFramePr>
          <p:nvPr/>
        </p:nvGraphicFramePr>
        <p:xfrm>
          <a:off x="3643312" y="4114801"/>
          <a:ext cx="2681288" cy="575313"/>
        </p:xfrm>
        <a:graphic>
          <a:graphicData uri="http://schemas.openxmlformats.org/presentationml/2006/ole">
            <mc:AlternateContent xmlns:mc="http://schemas.openxmlformats.org/markup-compatibility/2006">
              <mc:Choice xmlns:v="urn:schemas-microsoft-com:vml" Requires="v">
                <p:oleObj spid="_x0000_s187617" name="Equation" r:id="rId7" imgW="1714500" imgH="368300" progId="Equation.3">
                  <p:embed/>
                </p:oleObj>
              </mc:Choice>
              <mc:Fallback>
                <p:oleObj name="Equation" r:id="rId7" imgW="17145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3312" y="4114801"/>
                        <a:ext cx="2681288" cy="57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ttangolo 10"/>
          <p:cNvSpPr/>
          <p:nvPr/>
        </p:nvSpPr>
        <p:spPr>
          <a:xfrm>
            <a:off x="1524000" y="3547646"/>
            <a:ext cx="6858000" cy="369332"/>
          </a:xfrm>
          <a:prstGeom prst="rect">
            <a:avLst/>
          </a:prstGeom>
        </p:spPr>
        <p:txBody>
          <a:bodyPr wrap="square">
            <a:spAutoFit/>
          </a:bodyPr>
          <a:lstStyle/>
          <a:p>
            <a:pPr algn="l"/>
            <a:r>
              <a:rPr lang="it-IT" sz="1800" i="0" smtClean="0">
                <a:latin typeface="Optima"/>
                <a:cs typeface="Optima"/>
              </a:rPr>
              <a:t>where</a:t>
            </a:r>
            <a:endParaRPr lang="it-IT" sz="1800" i="0">
              <a:latin typeface="Optima"/>
              <a:cs typeface="Optima"/>
            </a:endParaRPr>
          </a:p>
        </p:txBody>
      </p:sp>
      <p:sp>
        <p:nvSpPr>
          <p:cNvPr id="12" name="Rettangolo 11"/>
          <p:cNvSpPr/>
          <p:nvPr/>
        </p:nvSpPr>
        <p:spPr>
          <a:xfrm>
            <a:off x="1524000" y="4920294"/>
            <a:ext cx="6858000" cy="1588127"/>
          </a:xfrm>
          <a:prstGeom prst="rect">
            <a:avLst/>
          </a:prstGeom>
        </p:spPr>
        <p:txBody>
          <a:bodyPr wrap="square">
            <a:spAutoFit/>
          </a:bodyPr>
          <a:lstStyle/>
          <a:p>
            <a:pPr algn="just"/>
            <a:r>
              <a:rPr lang="it-IT" sz="1800" i="0" smtClean="0">
                <a:latin typeface="Optima"/>
                <a:cs typeface="Optima"/>
              </a:rPr>
              <a:t>quantifies the support that context gives at time </a:t>
            </a:r>
            <a:r>
              <a:rPr lang="it-IT" sz="1800" smtClean="0">
                <a:latin typeface="Optima"/>
                <a:cs typeface="Optima"/>
              </a:rPr>
              <a:t>t</a:t>
            </a:r>
            <a:r>
              <a:rPr lang="it-IT" sz="1800" i="0" smtClean="0">
                <a:latin typeface="Optima"/>
                <a:cs typeface="Optima"/>
              </a:rPr>
              <a:t> to the hypothesis “</a:t>
            </a:r>
            <a:r>
              <a:rPr lang="it-IT" sz="1800" smtClean="0">
                <a:latin typeface="Optima"/>
                <a:cs typeface="Optima"/>
              </a:rPr>
              <a:t>b</a:t>
            </a:r>
            <a:r>
              <a:rPr lang="it-IT" sz="1800" baseline="-25000" smtClean="0">
                <a:latin typeface="Optima"/>
                <a:cs typeface="Optima"/>
              </a:rPr>
              <a:t>i</a:t>
            </a:r>
            <a:r>
              <a:rPr lang="it-IT" sz="1800" i="0" smtClean="0">
                <a:latin typeface="Optima"/>
                <a:cs typeface="Optima"/>
              </a:rPr>
              <a:t> is labeled with label λ”.</a:t>
            </a:r>
          </a:p>
          <a:p>
            <a:pPr algn="just"/>
            <a:endParaRPr lang="it-IT" sz="1800" i="0" smtClean="0">
              <a:latin typeface="Optima"/>
              <a:cs typeface="Optima"/>
            </a:endParaRPr>
          </a:p>
          <a:p>
            <a:pPr algn="just"/>
            <a:r>
              <a:rPr lang="it-IT" sz="1800" i="0" smtClean="0">
                <a:latin typeface="Optima"/>
                <a:cs typeface="Optima"/>
              </a:rPr>
              <a:t>See (Pelillo, 1997) for a rigorous derivation of this rule in the context of a formal theory of consistency.</a:t>
            </a:r>
            <a:endParaRPr lang="it-IT" sz="1800" i="0">
              <a:latin typeface="Optima"/>
              <a:cs typeface="Optima"/>
            </a:endParaRPr>
          </a:p>
        </p:txBody>
      </p:sp>
    </p:spTree>
    <p:extLst>
      <p:ext uri="{BB962C8B-B14F-4D97-AF65-F5344CB8AC3E}">
        <p14:creationId xmlns:p14="http://schemas.microsoft.com/office/powerpoint/2010/main" val="2835873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Applications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graphicFrame>
        <p:nvGraphicFramePr>
          <p:cNvPr id="6" name="Oggetto 5"/>
          <p:cNvGraphicFramePr>
            <a:graphicFrameLocks noChangeAspect="1"/>
          </p:cNvGraphicFramePr>
          <p:nvPr/>
        </p:nvGraphicFramePr>
        <p:xfrm>
          <a:off x="4521200" y="3340101"/>
          <a:ext cx="101600" cy="177800"/>
        </p:xfrm>
        <a:graphic>
          <a:graphicData uri="http://schemas.openxmlformats.org/presentationml/2006/ole">
            <mc:AlternateContent xmlns:mc="http://schemas.openxmlformats.org/markup-compatibility/2006">
              <mc:Choice xmlns:v="urn:schemas-microsoft-com:vml" Requires="v">
                <p:oleObj spid="_x0000_s188491" name="Equation" r:id="rId3" imgW="101600" imgH="177800" progId="Equation.3">
                  <p:embed/>
                </p:oleObj>
              </mc:Choice>
              <mc:Fallback>
                <p:oleObj name="Equation" r:id="rId3" imgW="1016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3340101"/>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ttangolo 8"/>
          <p:cNvSpPr/>
          <p:nvPr/>
        </p:nvSpPr>
        <p:spPr>
          <a:xfrm>
            <a:off x="1475656" y="1556792"/>
            <a:ext cx="7224464" cy="5133715"/>
          </a:xfrm>
          <a:prstGeom prst="rect">
            <a:avLst/>
          </a:prstGeom>
        </p:spPr>
        <p:txBody>
          <a:bodyPr wrap="square">
            <a:spAutoFit/>
          </a:bodyPr>
          <a:lstStyle/>
          <a:p>
            <a:pPr algn="just"/>
            <a:r>
              <a:rPr lang="it-IT" sz="1800" i="0" smtClean="0">
                <a:latin typeface="Optima"/>
                <a:cs typeface="Optima"/>
              </a:rPr>
              <a:t>Since their introduction in the mid-1970’s relaxation labeling algorithms have found applications in virtually all problems in computer vision and pattern recognition:</a:t>
            </a:r>
          </a:p>
          <a:p>
            <a:pPr algn="just"/>
            <a:endParaRPr lang="it-IT" sz="1800" i="0" smtClean="0">
              <a:latin typeface="Optima"/>
              <a:cs typeface="Optima"/>
            </a:endParaRPr>
          </a:p>
          <a:p>
            <a:pPr marL="342000" indent="-342000" algn="just">
              <a:buClr>
                <a:srgbClr val="FF0000"/>
              </a:buClr>
              <a:buFont typeface="Wingdings" charset="2"/>
              <a:buChar char="ü"/>
            </a:pPr>
            <a:r>
              <a:rPr lang="it-IT" sz="1800" i="0" smtClean="0">
                <a:latin typeface="Optima"/>
                <a:cs typeface="Optima"/>
              </a:rPr>
              <a:t>Edge and curve detection and enhancement</a:t>
            </a:r>
          </a:p>
          <a:p>
            <a:pPr marL="342000" indent="-342000" algn="just">
              <a:buClr>
                <a:srgbClr val="FF0000"/>
              </a:buClr>
              <a:buFont typeface="Wingdings" charset="2"/>
              <a:buChar char="ü"/>
            </a:pPr>
            <a:r>
              <a:rPr lang="it-IT" sz="1800" i="0" smtClean="0">
                <a:latin typeface="Optima"/>
                <a:cs typeface="Optima"/>
              </a:rPr>
              <a:t>Region-based segmentation</a:t>
            </a:r>
          </a:p>
          <a:p>
            <a:pPr marL="342000" indent="-342000" algn="just">
              <a:buClr>
                <a:srgbClr val="FF0000"/>
              </a:buClr>
              <a:buFont typeface="Wingdings" charset="2"/>
              <a:buChar char="ü"/>
            </a:pPr>
            <a:r>
              <a:rPr lang="it-IT" sz="1800" i="0" smtClean="0">
                <a:latin typeface="Optima"/>
                <a:cs typeface="Optima"/>
              </a:rPr>
              <a:t>Stereo matching</a:t>
            </a:r>
          </a:p>
          <a:p>
            <a:pPr marL="342000" indent="-342000" algn="just">
              <a:buClr>
                <a:srgbClr val="FF0000"/>
              </a:buClr>
              <a:buFont typeface="Wingdings" charset="2"/>
              <a:buChar char="ü"/>
            </a:pPr>
            <a:r>
              <a:rPr lang="it-IT" sz="1800" i="0" smtClean="0">
                <a:latin typeface="Optima"/>
                <a:cs typeface="Optima"/>
              </a:rPr>
              <a:t>Shape and object recognition</a:t>
            </a:r>
          </a:p>
          <a:p>
            <a:pPr marL="342000" indent="-342000" algn="just">
              <a:buClr>
                <a:srgbClr val="FF0000"/>
              </a:buClr>
              <a:buFont typeface="Wingdings" charset="2"/>
              <a:buChar char="ü"/>
            </a:pPr>
            <a:r>
              <a:rPr lang="it-IT" sz="1800" i="0" smtClean="0">
                <a:latin typeface="Optima"/>
                <a:cs typeface="Optima"/>
              </a:rPr>
              <a:t>Grouping and perceptual organization</a:t>
            </a:r>
          </a:p>
          <a:p>
            <a:pPr marL="342000" indent="-342000" algn="just">
              <a:buClr>
                <a:srgbClr val="FF0000"/>
              </a:buClr>
              <a:buFont typeface="Wingdings" charset="2"/>
              <a:buChar char="ü"/>
            </a:pPr>
            <a:r>
              <a:rPr lang="it-IT" sz="1800" i="0" smtClean="0">
                <a:latin typeface="Optima"/>
                <a:cs typeface="Optima"/>
              </a:rPr>
              <a:t>Graph matching</a:t>
            </a:r>
          </a:p>
          <a:p>
            <a:pPr marL="342000" indent="-342000" algn="just">
              <a:buClr>
                <a:srgbClr val="FF0000"/>
              </a:buClr>
              <a:buFont typeface="Wingdings" charset="2"/>
              <a:buChar char="ü"/>
            </a:pPr>
            <a:r>
              <a:rPr lang="it-IT" sz="1800" i="0" smtClean="0">
                <a:latin typeface="Optima"/>
                <a:cs typeface="Optima"/>
              </a:rPr>
              <a:t>Handwriting interpretation</a:t>
            </a:r>
          </a:p>
          <a:p>
            <a:pPr marL="342000" indent="-342000" algn="just">
              <a:buClr>
                <a:srgbClr val="FF0000"/>
              </a:buClr>
              <a:buFont typeface="Wingdings" charset="2"/>
              <a:buChar char="ü"/>
            </a:pPr>
            <a:r>
              <a:rPr lang="it-IT" sz="1800" i="0" smtClean="0">
                <a:latin typeface="Optima"/>
                <a:cs typeface="Optima"/>
              </a:rPr>
              <a:t>…</a:t>
            </a:r>
          </a:p>
          <a:p>
            <a:pPr marL="342000" indent="-342000" algn="just">
              <a:buClr>
                <a:srgbClr val="FF0000"/>
              </a:buClr>
            </a:pPr>
            <a:endParaRPr lang="it-IT" sz="1800" i="0" smtClean="0">
              <a:latin typeface="Optima"/>
              <a:cs typeface="Optima"/>
            </a:endParaRPr>
          </a:p>
          <a:p>
            <a:pPr algn="just"/>
            <a:r>
              <a:rPr lang="it-IT" sz="1800" i="0" smtClean="0">
                <a:latin typeface="Optima"/>
                <a:cs typeface="Optima"/>
              </a:rPr>
              <a:t>Further, intriguing similarities exist between relaxation labeling processes and certain mechanisms in the early stages of biological visual systems (see Zucker, Dobbins and Iverson, 1989)</a:t>
            </a:r>
          </a:p>
        </p:txBody>
      </p:sp>
    </p:spTree>
    <p:extLst>
      <p:ext uri="{BB962C8B-B14F-4D97-AF65-F5344CB8AC3E}">
        <p14:creationId xmlns:p14="http://schemas.microsoft.com/office/powerpoint/2010/main" val="35830648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p:cNvPicPr>
            <a:picLocks noChangeAspect="1"/>
          </p:cNvPicPr>
          <p:nvPr/>
        </p:nvPicPr>
        <p:blipFill>
          <a:blip r:embed="rId3"/>
          <a:stretch>
            <a:fillRect/>
          </a:stretch>
        </p:blipFill>
        <p:spPr>
          <a:xfrm>
            <a:off x="5867400" y="4267200"/>
            <a:ext cx="2616904" cy="2590800"/>
          </a:xfrm>
          <a:prstGeom prst="rect">
            <a:avLst/>
          </a:prstGeom>
        </p:spPr>
      </p:pic>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Hummel and Zucker’s consistency</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graphicFrame>
        <p:nvGraphicFramePr>
          <p:cNvPr id="6" name="Oggetto 5"/>
          <p:cNvGraphicFramePr>
            <a:graphicFrameLocks noChangeAspect="1"/>
          </p:cNvGraphicFramePr>
          <p:nvPr/>
        </p:nvGraphicFramePr>
        <p:xfrm>
          <a:off x="4521200" y="3340101"/>
          <a:ext cx="101600" cy="177800"/>
        </p:xfrm>
        <a:graphic>
          <a:graphicData uri="http://schemas.openxmlformats.org/presentationml/2006/ole">
            <mc:AlternateContent xmlns:mc="http://schemas.openxmlformats.org/markup-compatibility/2006">
              <mc:Choice xmlns:v="urn:schemas-microsoft-com:vml" Requires="v">
                <p:oleObj spid="_x0000_s189589" name="Equation" r:id="rId4" imgW="101600" imgH="177800" progId="Equation.3">
                  <p:embed/>
                </p:oleObj>
              </mc:Choice>
              <mc:Fallback>
                <p:oleObj name="Equation" r:id="rId4" imgW="1016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200" y="3340101"/>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4550" name="Object 6"/>
          <p:cNvGraphicFramePr>
            <a:graphicFrameLocks noChangeAspect="1"/>
          </p:cNvGraphicFramePr>
          <p:nvPr>
            <p:extLst>
              <p:ext uri="{D42A27DB-BD31-4B8C-83A1-F6EECF244321}">
                <p14:modId xmlns:p14="http://schemas.microsoft.com/office/powerpoint/2010/main" val="2283678130"/>
              </p:ext>
            </p:extLst>
          </p:nvPr>
        </p:nvGraphicFramePr>
        <p:xfrm>
          <a:off x="3200400" y="3284984"/>
          <a:ext cx="3894139" cy="534987"/>
        </p:xfrm>
        <a:graphic>
          <a:graphicData uri="http://schemas.openxmlformats.org/presentationml/2006/ole">
            <mc:AlternateContent xmlns:mc="http://schemas.openxmlformats.org/markup-compatibility/2006">
              <mc:Choice xmlns:v="urn:schemas-microsoft-com:vml" Requires="v">
                <p:oleObj spid="_x0000_s189590" name="Equation" r:id="rId6" imgW="2489200" imgH="342900" progId="Equation.3">
                  <p:embed/>
                </p:oleObj>
              </mc:Choice>
              <mc:Fallback>
                <p:oleObj name="Equation" r:id="rId6" imgW="2489200" imgH="342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284984"/>
                        <a:ext cx="3894139"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ttangolo 13"/>
          <p:cNvSpPr/>
          <p:nvPr/>
        </p:nvSpPr>
        <p:spPr>
          <a:xfrm>
            <a:off x="1524000" y="1531203"/>
            <a:ext cx="6858000" cy="1588127"/>
          </a:xfrm>
          <a:prstGeom prst="rect">
            <a:avLst/>
          </a:prstGeom>
        </p:spPr>
        <p:txBody>
          <a:bodyPr wrap="square">
            <a:spAutoFit/>
          </a:bodyPr>
          <a:lstStyle/>
          <a:p>
            <a:pPr algn="just"/>
            <a:r>
              <a:rPr lang="it-IT" sz="1800" i="0" smtClean="0">
                <a:latin typeface="Optima"/>
                <a:cs typeface="Optima"/>
              </a:rPr>
              <a:t>In 1983, Hummel and Zucker developed an elegant theory of consistency in labeling problem.</a:t>
            </a:r>
          </a:p>
          <a:p>
            <a:pPr algn="just"/>
            <a:endParaRPr lang="it-IT" sz="1800" i="0" smtClean="0">
              <a:latin typeface="Optima"/>
              <a:cs typeface="Optima"/>
            </a:endParaRPr>
          </a:p>
          <a:p>
            <a:pPr algn="just"/>
            <a:r>
              <a:rPr lang="it-IT" sz="1800" i="0" smtClean="0">
                <a:latin typeface="Optima"/>
                <a:cs typeface="Optima"/>
              </a:rPr>
              <a:t>By analogy with the unambiguous case, which is easily understood, they define a weighted labeling assignment </a:t>
            </a:r>
            <a:r>
              <a:rPr lang="it-IT" sz="1800" smtClean="0">
                <a:latin typeface="Optima"/>
                <a:cs typeface="Optima"/>
              </a:rPr>
              <a:t>p</a:t>
            </a:r>
            <a:r>
              <a:rPr lang="it-IT" sz="1800" i="0" smtClean="0">
                <a:latin typeface="Optima"/>
                <a:cs typeface="Optima"/>
              </a:rPr>
              <a:t> </a:t>
            </a:r>
            <a:r>
              <a:rPr lang="it-IT" sz="1800" b="1" i="0" smtClean="0">
                <a:latin typeface="Optima"/>
                <a:cs typeface="Optima"/>
              </a:rPr>
              <a:t>consistent</a:t>
            </a:r>
            <a:r>
              <a:rPr lang="it-IT" sz="1800" i="0" smtClean="0">
                <a:latin typeface="Optima"/>
                <a:cs typeface="Optima"/>
              </a:rPr>
              <a:t> if:  </a:t>
            </a:r>
          </a:p>
        </p:txBody>
      </p:sp>
      <p:sp>
        <p:nvSpPr>
          <p:cNvPr id="15" name="Rettangolo 14"/>
          <p:cNvSpPr/>
          <p:nvPr/>
        </p:nvSpPr>
        <p:spPr>
          <a:xfrm>
            <a:off x="1524000" y="3854542"/>
            <a:ext cx="6934200" cy="978730"/>
          </a:xfrm>
          <a:prstGeom prst="rect">
            <a:avLst/>
          </a:prstGeom>
        </p:spPr>
        <p:txBody>
          <a:bodyPr wrap="square">
            <a:spAutoFit/>
          </a:bodyPr>
          <a:lstStyle/>
          <a:p>
            <a:pPr algn="just"/>
            <a:r>
              <a:rPr lang="it-IT" sz="1800" i="0" smtClean="0">
                <a:latin typeface="Optima"/>
                <a:cs typeface="Optima"/>
              </a:rPr>
              <a:t>for all labeling assignments </a:t>
            </a:r>
            <a:r>
              <a:rPr lang="it-IT" sz="1800" smtClean="0">
                <a:latin typeface="Optima"/>
                <a:cs typeface="Optima"/>
              </a:rPr>
              <a:t>v</a:t>
            </a:r>
            <a:r>
              <a:rPr lang="it-IT" sz="1800" i="0" smtClean="0">
                <a:latin typeface="Optima"/>
                <a:cs typeface="Optima"/>
              </a:rPr>
              <a:t>. </a:t>
            </a:r>
          </a:p>
          <a:p>
            <a:pPr algn="just"/>
            <a:r>
              <a:rPr lang="it-IT" sz="1800" i="0" smtClean="0">
                <a:latin typeface="Optima"/>
                <a:cs typeface="Optima"/>
              </a:rPr>
              <a:t>If strict inequalities hold for all </a:t>
            </a:r>
            <a:r>
              <a:rPr lang="it-IT" sz="1800" smtClean="0">
                <a:latin typeface="Optima"/>
                <a:cs typeface="Optima"/>
              </a:rPr>
              <a:t>v </a:t>
            </a:r>
            <a:r>
              <a:rPr lang="it-IT" sz="1800" i="0" smtClean="0">
                <a:latin typeface="Optima"/>
                <a:cs typeface="Optima"/>
              </a:rPr>
              <a:t>≠ </a:t>
            </a:r>
            <a:r>
              <a:rPr lang="it-IT" sz="1800" smtClean="0">
                <a:latin typeface="Optima"/>
                <a:cs typeface="Optima"/>
              </a:rPr>
              <a:t>p</a:t>
            </a:r>
            <a:r>
              <a:rPr lang="it-IT" sz="1800" i="0" smtClean="0">
                <a:latin typeface="Optima"/>
                <a:cs typeface="Optima"/>
              </a:rPr>
              <a:t>, then p is said to be </a:t>
            </a:r>
            <a:r>
              <a:rPr lang="it-IT" sz="1800" b="1" i="0" smtClean="0">
                <a:latin typeface="Optima"/>
                <a:cs typeface="Optima"/>
              </a:rPr>
              <a:t>strictly consistent</a:t>
            </a:r>
            <a:r>
              <a:rPr lang="it-IT" sz="1800" i="0" smtClean="0">
                <a:latin typeface="Optima"/>
                <a:cs typeface="Optima"/>
              </a:rPr>
              <a:t>.</a:t>
            </a:r>
          </a:p>
        </p:txBody>
      </p:sp>
      <p:sp>
        <p:nvSpPr>
          <p:cNvPr id="18" name="Rettangolo 17"/>
          <p:cNvSpPr/>
          <p:nvPr/>
        </p:nvSpPr>
        <p:spPr>
          <a:xfrm>
            <a:off x="1524000" y="5190233"/>
            <a:ext cx="3505200" cy="1255728"/>
          </a:xfrm>
          <a:prstGeom prst="rect">
            <a:avLst/>
          </a:prstGeom>
        </p:spPr>
        <p:txBody>
          <a:bodyPr wrap="square">
            <a:spAutoFit/>
          </a:bodyPr>
          <a:lstStyle/>
          <a:p>
            <a:pPr algn="just"/>
            <a:r>
              <a:rPr lang="it-IT" sz="1800" b="1" i="0" smtClean="0">
                <a:latin typeface="Optima"/>
                <a:cs typeface="Optima"/>
              </a:rPr>
              <a:t>Geometrical interpretation.</a:t>
            </a:r>
            <a:r>
              <a:rPr lang="it-IT" sz="1800" i="0" smtClean="0">
                <a:latin typeface="Optima"/>
                <a:cs typeface="Optima"/>
              </a:rPr>
              <a:t> </a:t>
            </a:r>
          </a:p>
          <a:p>
            <a:pPr algn="just"/>
            <a:r>
              <a:rPr lang="it-IT" sz="1800" i="0" smtClean="0">
                <a:latin typeface="Optima"/>
                <a:cs typeface="Optima"/>
              </a:rPr>
              <a:t>The support vector </a:t>
            </a:r>
            <a:r>
              <a:rPr lang="it-IT" sz="1800" smtClean="0">
                <a:latin typeface="Optima"/>
                <a:cs typeface="Optima"/>
              </a:rPr>
              <a:t>q</a:t>
            </a:r>
            <a:r>
              <a:rPr lang="it-IT" sz="1800" i="0" smtClean="0">
                <a:latin typeface="Optima"/>
                <a:cs typeface="Optima"/>
              </a:rPr>
              <a:t> points away from all tangent vectors at </a:t>
            </a:r>
            <a:r>
              <a:rPr lang="it-IT" sz="1800" smtClean="0">
                <a:latin typeface="Optima"/>
                <a:cs typeface="Optima"/>
              </a:rPr>
              <a:t>p</a:t>
            </a:r>
            <a:r>
              <a:rPr lang="it-IT" sz="1800" i="0" smtClean="0">
                <a:latin typeface="Optima"/>
                <a:cs typeface="Optima"/>
              </a:rPr>
              <a:t> (it has null projection in IK).</a:t>
            </a:r>
          </a:p>
        </p:txBody>
      </p:sp>
    </p:spTree>
    <p:extLst>
      <p:ext uri="{BB962C8B-B14F-4D97-AF65-F5344CB8AC3E}">
        <p14:creationId xmlns:p14="http://schemas.microsoft.com/office/powerpoint/2010/main" val="4241248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Relaxation labeling as</a:t>
            </a:r>
          </a:p>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non-cooperative Games</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graphicFrame>
        <p:nvGraphicFramePr>
          <p:cNvPr id="6" name="Oggetto 5"/>
          <p:cNvGraphicFramePr>
            <a:graphicFrameLocks noChangeAspect="1"/>
          </p:cNvGraphicFramePr>
          <p:nvPr/>
        </p:nvGraphicFramePr>
        <p:xfrm>
          <a:off x="4521200" y="3340101"/>
          <a:ext cx="101600" cy="177800"/>
        </p:xfrm>
        <a:graphic>
          <a:graphicData uri="http://schemas.openxmlformats.org/presentationml/2006/ole">
            <mc:AlternateContent xmlns:mc="http://schemas.openxmlformats.org/markup-compatibility/2006">
              <mc:Choice xmlns:v="urn:schemas-microsoft-com:vml" Requires="v">
                <p:oleObj spid="_x0000_s190539" name="Equation" r:id="rId3" imgW="101600" imgH="177800" progId="Equation.3">
                  <p:embed/>
                </p:oleObj>
              </mc:Choice>
              <mc:Fallback>
                <p:oleObj name="Equation" r:id="rId3" imgW="1016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3340101"/>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ttangolo 13"/>
          <p:cNvSpPr/>
          <p:nvPr/>
        </p:nvSpPr>
        <p:spPr>
          <a:xfrm>
            <a:off x="1403648" y="1565843"/>
            <a:ext cx="7344816" cy="2973122"/>
          </a:xfrm>
          <a:prstGeom prst="rect">
            <a:avLst/>
          </a:prstGeom>
        </p:spPr>
        <p:txBody>
          <a:bodyPr wrap="square">
            <a:spAutoFit/>
          </a:bodyPr>
          <a:lstStyle/>
          <a:p>
            <a:pPr algn="just"/>
            <a:r>
              <a:rPr lang="it-IT" sz="1800" i="0" smtClean="0">
                <a:latin typeface="Optima"/>
                <a:cs typeface="Optima"/>
              </a:rPr>
              <a:t>As observed by Miller and Zucker (1991) the consistent labeling problem is equivalent to a non-cooperative game.</a:t>
            </a:r>
          </a:p>
          <a:p>
            <a:pPr algn="just"/>
            <a:endParaRPr lang="it-IT" sz="1800" i="0" smtClean="0">
              <a:latin typeface="Optima"/>
              <a:cs typeface="Optima"/>
            </a:endParaRPr>
          </a:p>
          <a:p>
            <a:pPr algn="just"/>
            <a:r>
              <a:rPr lang="it-IT" sz="1800" i="0" smtClean="0">
                <a:latin typeface="Optima"/>
                <a:cs typeface="Optima"/>
              </a:rPr>
              <a:t>Indeed, in such formulation we have:</a:t>
            </a:r>
          </a:p>
          <a:p>
            <a:pPr algn="just"/>
            <a:endParaRPr lang="it-IT" sz="1800" i="0" smtClean="0">
              <a:latin typeface="Optima"/>
              <a:cs typeface="Optima"/>
            </a:endParaRPr>
          </a:p>
          <a:p>
            <a:pPr marL="342000" indent="-342000" algn="just">
              <a:buClr>
                <a:srgbClr val="FF0000"/>
              </a:buClr>
              <a:buFont typeface="Wingdings" charset="2"/>
              <a:buChar char="ü"/>
            </a:pPr>
            <a:r>
              <a:rPr lang="it-IT" sz="1800" i="0" smtClean="0">
                <a:latin typeface="Optima"/>
                <a:cs typeface="Optima"/>
              </a:rPr>
              <a:t>Objects = players</a:t>
            </a:r>
          </a:p>
          <a:p>
            <a:pPr marL="342000" indent="-342000" algn="just">
              <a:buClr>
                <a:srgbClr val="FF0000"/>
              </a:buClr>
              <a:buFont typeface="Wingdings" charset="2"/>
              <a:buChar char="ü"/>
            </a:pPr>
            <a:r>
              <a:rPr lang="it-IT" sz="1800" i="0" smtClean="0">
                <a:latin typeface="Optima"/>
                <a:cs typeface="Optima"/>
              </a:rPr>
              <a:t>Labels = pure strategies</a:t>
            </a:r>
          </a:p>
          <a:p>
            <a:pPr marL="342000" indent="-342000" algn="just">
              <a:buClr>
                <a:srgbClr val="FF0000"/>
              </a:buClr>
              <a:buFont typeface="Wingdings" charset="2"/>
              <a:buChar char="ü"/>
            </a:pPr>
            <a:r>
              <a:rPr lang="it-IT" sz="1800" i="0" smtClean="0">
                <a:latin typeface="Optima"/>
                <a:cs typeface="Optima"/>
              </a:rPr>
              <a:t>Weighted labeling assignments = mixed strategies </a:t>
            </a:r>
          </a:p>
          <a:p>
            <a:pPr marL="342000" indent="-342000" algn="just">
              <a:spcAft>
                <a:spcPts val="1200"/>
              </a:spcAft>
              <a:buClr>
                <a:srgbClr val="FF0000"/>
              </a:buClr>
              <a:buFont typeface="Wingdings" charset="2"/>
              <a:buChar char="ü"/>
            </a:pPr>
            <a:r>
              <a:rPr lang="it-IT" sz="1800" i="0" smtClean="0">
                <a:latin typeface="Optima"/>
                <a:cs typeface="Optima"/>
              </a:rPr>
              <a:t>Compatibility coefficients = payoffs</a:t>
            </a:r>
          </a:p>
        </p:txBody>
      </p:sp>
      <p:sp>
        <p:nvSpPr>
          <p:cNvPr id="2" name="Rettangolo 1"/>
          <p:cNvSpPr/>
          <p:nvPr/>
        </p:nvSpPr>
        <p:spPr>
          <a:xfrm>
            <a:off x="1403648" y="4725144"/>
            <a:ext cx="7344816" cy="855619"/>
          </a:xfrm>
          <a:prstGeom prst="rect">
            <a:avLst/>
          </a:prstGeom>
        </p:spPr>
        <p:txBody>
          <a:bodyPr wrap="square">
            <a:spAutoFit/>
          </a:bodyPr>
          <a:lstStyle/>
          <a:p>
            <a:pPr algn="just">
              <a:spcAft>
                <a:spcPts val="1200"/>
              </a:spcAft>
            </a:pPr>
            <a:r>
              <a:rPr lang="it-IT" sz="1800" i="0">
                <a:latin typeface="Optima"/>
                <a:cs typeface="Optima"/>
              </a:rPr>
              <a:t>and:</a:t>
            </a:r>
          </a:p>
          <a:p>
            <a:pPr marL="342000" indent="-342000" algn="just">
              <a:buClr>
                <a:srgbClr val="FF0000"/>
              </a:buClr>
              <a:buFont typeface="Wingdings" charset="2"/>
              <a:buChar char="ü"/>
            </a:pPr>
            <a:r>
              <a:rPr lang="it-IT" sz="1800" b="1" i="0">
                <a:latin typeface="Optima"/>
                <a:cs typeface="Optima"/>
              </a:rPr>
              <a:t>Consistent labeling = Nash equilibrium</a:t>
            </a:r>
          </a:p>
        </p:txBody>
      </p:sp>
      <p:sp>
        <p:nvSpPr>
          <p:cNvPr id="3" name="Rettangolo 2"/>
          <p:cNvSpPr/>
          <p:nvPr/>
        </p:nvSpPr>
        <p:spPr>
          <a:xfrm>
            <a:off x="1403648" y="5879013"/>
            <a:ext cx="7344816" cy="646331"/>
          </a:xfrm>
          <a:prstGeom prst="rect">
            <a:avLst/>
          </a:prstGeom>
        </p:spPr>
        <p:txBody>
          <a:bodyPr wrap="square">
            <a:spAutoFit/>
          </a:bodyPr>
          <a:lstStyle/>
          <a:p>
            <a:pPr indent="-342000" algn="just">
              <a:buClr>
                <a:srgbClr val="FF0000"/>
              </a:buClr>
            </a:pPr>
            <a:r>
              <a:rPr lang="it-IT" sz="1800" i="0">
                <a:latin typeface="Optima"/>
                <a:cs typeface="Optima"/>
              </a:rPr>
              <a:t>Further, the Rosenfeld-Hummel-Zucker update rule corresponds to discrete-time multi-population replicator dynamics.</a:t>
            </a:r>
          </a:p>
        </p:txBody>
      </p:sp>
    </p:spTree>
    <p:extLst>
      <p:ext uri="{BB962C8B-B14F-4D97-AF65-F5344CB8AC3E}">
        <p14:creationId xmlns:p14="http://schemas.microsoft.com/office/powerpoint/2010/main" val="3255846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Application to semi-supervised learning</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pic>
        <p:nvPicPr>
          <p:cNvPr id="7" name="Immagine 6"/>
          <p:cNvPicPr>
            <a:picLocks noChangeAspect="1"/>
          </p:cNvPicPr>
          <p:nvPr/>
        </p:nvPicPr>
        <p:blipFill>
          <a:blip r:embed="rId2"/>
          <a:stretch>
            <a:fillRect/>
          </a:stretch>
        </p:blipFill>
        <p:spPr>
          <a:xfrm>
            <a:off x="5700464" y="1628800"/>
            <a:ext cx="2572900" cy="4310158"/>
          </a:xfrm>
          <a:prstGeom prst="rect">
            <a:avLst/>
          </a:prstGeom>
        </p:spPr>
      </p:pic>
      <p:grpSp>
        <p:nvGrpSpPr>
          <p:cNvPr id="8" name="Gruppo 118"/>
          <p:cNvGrpSpPr/>
          <p:nvPr/>
        </p:nvGrpSpPr>
        <p:grpSpPr>
          <a:xfrm>
            <a:off x="2042864" y="3729158"/>
            <a:ext cx="2522838" cy="2133600"/>
            <a:chOff x="1981200" y="3810000"/>
            <a:chExt cx="2522838" cy="2133600"/>
          </a:xfrm>
        </p:grpSpPr>
        <p:pic>
          <p:nvPicPr>
            <p:cNvPr id="9" name="Immagine 8"/>
            <p:cNvPicPr>
              <a:picLocks noChangeAspect="1"/>
            </p:cNvPicPr>
            <p:nvPr/>
          </p:nvPicPr>
          <p:blipFill>
            <a:blip r:embed="rId3"/>
            <a:stretch>
              <a:fillRect/>
            </a:stretch>
          </p:blipFill>
          <p:spPr>
            <a:xfrm>
              <a:off x="1981200" y="3810000"/>
              <a:ext cx="2522838" cy="2133600"/>
            </a:xfrm>
            <a:prstGeom prst="rect">
              <a:avLst/>
            </a:prstGeom>
          </p:spPr>
        </p:pic>
        <p:cxnSp>
          <p:nvCxnSpPr>
            <p:cNvPr id="10" name="Connettore 1 9"/>
            <p:cNvCxnSpPr/>
            <p:nvPr/>
          </p:nvCxnSpPr>
          <p:spPr bwMode="auto">
            <a:xfrm rot="16200000" flipH="1">
              <a:off x="2438400" y="4876800"/>
              <a:ext cx="1600200" cy="7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11" name="Immagine 10"/>
          <p:cNvPicPr>
            <a:picLocks noChangeAspect="1"/>
          </p:cNvPicPr>
          <p:nvPr/>
        </p:nvPicPr>
        <p:blipFill>
          <a:blip r:embed="rId3"/>
          <a:stretch>
            <a:fillRect/>
          </a:stretch>
        </p:blipFill>
        <p:spPr>
          <a:xfrm>
            <a:off x="2034626" y="1671758"/>
            <a:ext cx="2522838" cy="2133600"/>
          </a:xfrm>
          <a:prstGeom prst="rect">
            <a:avLst/>
          </a:prstGeom>
        </p:spPr>
      </p:pic>
      <p:sp>
        <p:nvSpPr>
          <p:cNvPr id="12" name="Rettangolo 11"/>
          <p:cNvSpPr/>
          <p:nvPr/>
        </p:nvSpPr>
        <p:spPr>
          <a:xfrm>
            <a:off x="1509464" y="6177738"/>
            <a:ext cx="7239000" cy="461665"/>
          </a:xfrm>
          <a:prstGeom prst="rect">
            <a:avLst/>
          </a:prstGeom>
        </p:spPr>
        <p:txBody>
          <a:bodyPr wrap="square">
            <a:spAutoFit/>
          </a:bodyPr>
          <a:lstStyle/>
          <a:p>
            <a:pPr indent="-342900" algn="just" defTabSz="457200" fontAlgn="auto">
              <a:spcBef>
                <a:spcPts val="0"/>
              </a:spcBef>
              <a:spcAft>
                <a:spcPts val="0"/>
              </a:spcAft>
              <a:buClrTx/>
              <a:defRPr/>
            </a:pPr>
            <a:r>
              <a:rPr lang="it-IT" sz="1200" i="0" dirty="0" smtClean="0">
                <a:solidFill>
                  <a:srgbClr val="000000"/>
                </a:solidFill>
                <a:latin typeface="Optima"/>
                <a:cs typeface="Optima"/>
              </a:rPr>
              <a:t>Adapted from: O. Duchene, J.-Y. Audibert, R. Keriven, J. Ponce, and F. Ségonne. Segmentation by transduction. </a:t>
            </a:r>
            <a:r>
              <a:rPr lang="it-IT" sz="1200" dirty="0" smtClean="0">
                <a:solidFill>
                  <a:srgbClr val="000000"/>
                </a:solidFill>
                <a:latin typeface="Optima"/>
                <a:cs typeface="Optima"/>
              </a:rPr>
              <a:t>CVPR 2008</a:t>
            </a:r>
            <a:r>
              <a:rPr lang="it-IT" sz="1200" i="0" dirty="0" smtClean="0">
                <a:solidFill>
                  <a:srgbClr val="000000"/>
                </a:solidFill>
                <a:latin typeface="Optima"/>
                <a:cs typeface="Optima"/>
              </a:rPr>
              <a:t>.</a:t>
            </a:r>
            <a:endParaRPr lang="en-US" sz="1200" i="0" dirty="0" smtClean="0">
              <a:solidFill>
                <a:srgbClr val="000000"/>
              </a:solidFill>
              <a:latin typeface="Optima"/>
              <a:cs typeface="Optima"/>
            </a:endParaRPr>
          </a:p>
        </p:txBody>
      </p:sp>
    </p:spTree>
    <p:extLst>
      <p:ext uri="{BB962C8B-B14F-4D97-AF65-F5344CB8AC3E}">
        <p14:creationId xmlns:p14="http://schemas.microsoft.com/office/powerpoint/2010/main" val="38342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Graph transduction</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19" name="Content Placeholder 2"/>
          <p:cNvSpPr txBox="1">
            <a:spLocks/>
          </p:cNvSpPr>
          <p:nvPr/>
        </p:nvSpPr>
        <p:spPr>
          <a:xfrm>
            <a:off x="1295400" y="1412776"/>
            <a:ext cx="7391400" cy="5181600"/>
          </a:xfrm>
          <a:prstGeom prst="rect">
            <a:avLst/>
          </a:prstGeom>
        </p:spPr>
        <p:txBody>
          <a:bodyPr vert="horz" lIns="91440" tIns="45720" rIns="91440" bIns="45720" rtlCol="0">
            <a:noAutofit/>
          </a:bodyPr>
          <a:lstStyle/>
          <a:p>
            <a:pPr marL="342900" marR="0" lvl="0" indent="-342900" algn="just" defTabSz="457200" rtl="0" eaLnBrk="1" fontAlgn="auto" latinLnBrk="0" hangingPunct="1">
              <a:lnSpc>
                <a:spcPct val="100000"/>
              </a:lnSpc>
              <a:spcBef>
                <a:spcPct val="20000"/>
              </a:spcBef>
              <a:spcAft>
                <a:spcPts val="600"/>
              </a:spcAft>
              <a:buClrTx/>
              <a:buSzTx/>
              <a:tabLst/>
              <a:defRPr/>
            </a:pPr>
            <a:r>
              <a:rPr kumimoji="0" lang="en-US" sz="1700" b="0" i="0" u="none" strike="noStrike" kern="1200" cap="none" spc="0" normalizeH="0" baseline="0" noProof="0" dirty="0" smtClean="0">
                <a:ln>
                  <a:noFill/>
                </a:ln>
                <a:solidFill>
                  <a:schemeClr val="tx1"/>
                </a:solidFill>
                <a:effectLst/>
                <a:uLnTx/>
                <a:uFillTx/>
                <a:latin typeface="Optima"/>
                <a:cs typeface="Optima"/>
              </a:rPr>
              <a:t>Given a set of data points grouped into: </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kumimoji="0" lang="en-US" sz="1700" b="0" i="0" u="none" strike="noStrike" kern="1200" cap="none" spc="0" normalizeH="0" baseline="0" noProof="0" dirty="0" smtClean="0">
                <a:ln>
                  <a:noFill/>
                </a:ln>
                <a:solidFill>
                  <a:schemeClr val="tx1"/>
                </a:solidFill>
                <a:effectLst/>
                <a:uLnTx/>
                <a:uFillTx/>
                <a:latin typeface="Optima"/>
                <a:cs typeface="Optima"/>
              </a:rPr>
              <a:t>labeled data: </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kumimoji="0" lang="en-US" sz="1700" b="0" i="0" u="none" strike="noStrike" kern="1200" cap="none" spc="0" normalizeH="0" baseline="0" noProof="0" dirty="0" smtClean="0">
                <a:ln>
                  <a:noFill/>
                </a:ln>
                <a:solidFill>
                  <a:schemeClr val="tx1"/>
                </a:solidFill>
                <a:effectLst/>
                <a:uLnTx/>
                <a:uFillTx/>
                <a:latin typeface="Optima"/>
                <a:cs typeface="Optima"/>
              </a:rPr>
              <a:t>unlabeled data:</a:t>
            </a:r>
            <a:br>
              <a:rPr kumimoji="0" lang="en-US" sz="1700" b="0" i="0" u="none" strike="noStrike" kern="1200" cap="none" spc="0" normalizeH="0" baseline="0" noProof="0" dirty="0" smtClean="0">
                <a:ln>
                  <a:noFill/>
                </a:ln>
                <a:solidFill>
                  <a:schemeClr val="tx1"/>
                </a:solidFill>
                <a:effectLst/>
                <a:uLnTx/>
                <a:uFillTx/>
                <a:latin typeface="Optima"/>
                <a:cs typeface="Optima"/>
              </a:rPr>
            </a:br>
            <a:endParaRPr kumimoji="0" lang="en-US" sz="1700" b="0" i="0" u="none" strike="noStrike" kern="1200" cap="none" spc="0" normalizeH="0" baseline="0" noProof="0" dirty="0" smtClean="0">
              <a:ln>
                <a:noFill/>
              </a:ln>
              <a:solidFill>
                <a:schemeClr val="tx1"/>
              </a:solidFill>
              <a:effectLst/>
              <a:uLnTx/>
              <a:uFillTx/>
              <a:latin typeface="Optima"/>
              <a:cs typeface="Optima"/>
            </a:endParaRPr>
          </a:p>
          <a:p>
            <a:pPr marL="342900" marR="0" lvl="0" indent="-342900" algn="just" defTabSz="457200" rtl="0" eaLnBrk="1" fontAlgn="auto" latinLnBrk="0" hangingPunct="1">
              <a:lnSpc>
                <a:spcPct val="100000"/>
              </a:lnSpc>
              <a:spcBef>
                <a:spcPct val="20000"/>
              </a:spcBef>
              <a:spcAft>
                <a:spcPts val="0"/>
              </a:spcAft>
              <a:buClrTx/>
              <a:buSzTx/>
              <a:tabLst/>
              <a:defRPr/>
            </a:pPr>
            <a:r>
              <a:rPr kumimoji="0" lang="en-US" sz="1700" b="0" i="0" u="none" strike="noStrike" kern="1200" cap="none" spc="0" normalizeH="0" baseline="0" noProof="0" dirty="0" smtClean="0">
                <a:ln>
                  <a:noFill/>
                </a:ln>
                <a:solidFill>
                  <a:schemeClr val="tx1"/>
                </a:solidFill>
                <a:effectLst/>
                <a:uLnTx/>
                <a:uFillTx/>
                <a:latin typeface="Optima"/>
                <a:cs typeface="Optima"/>
              </a:rPr>
              <a:t>Express data as a graph </a:t>
            </a:r>
            <a:r>
              <a:rPr kumimoji="0" lang="en-US" sz="1700" b="0" u="none" strike="noStrike" kern="1200" cap="none" spc="0" normalizeH="0" baseline="0" noProof="0" dirty="0" smtClean="0">
                <a:ln>
                  <a:noFill/>
                </a:ln>
                <a:solidFill>
                  <a:schemeClr val="tx1"/>
                </a:solidFill>
                <a:effectLst/>
                <a:uLnTx/>
                <a:uFillTx/>
                <a:latin typeface="Optima"/>
                <a:cs typeface="Optima"/>
              </a:rPr>
              <a:t>G=(V,E)</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lang="en-US" sz="1700" dirty="0" smtClean="0">
                <a:latin typeface="Optima"/>
                <a:cs typeface="Optima"/>
              </a:rPr>
              <a:t>V</a:t>
            </a:r>
            <a:r>
              <a:rPr lang="en-US" sz="1700" i="0" dirty="0" smtClean="0">
                <a:latin typeface="Optima"/>
                <a:cs typeface="Optima"/>
              </a:rPr>
              <a:t> </a:t>
            </a:r>
            <a:r>
              <a:rPr kumimoji="0" lang="en-US" sz="1700" b="0" i="0" u="none" strike="noStrike" kern="1200" cap="none" spc="0" normalizeH="0" baseline="0" noProof="0" dirty="0" smtClean="0">
                <a:ln>
                  <a:noFill/>
                </a:ln>
                <a:solidFill>
                  <a:schemeClr val="tx1"/>
                </a:solidFill>
                <a:effectLst/>
                <a:uLnTx/>
                <a:uFillTx/>
                <a:latin typeface="Optima"/>
                <a:cs typeface="Optima"/>
              </a:rPr>
              <a:t>: nodes representing labeled and unlabeled points</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lang="en-US" sz="1700" dirty="0" smtClean="0">
                <a:latin typeface="Optima"/>
                <a:cs typeface="Optima"/>
              </a:rPr>
              <a:t>E</a:t>
            </a:r>
            <a:r>
              <a:rPr kumimoji="0" lang="en-US" sz="1700" b="0" i="0" u="none" strike="noStrike" kern="1200" cap="none" spc="0" normalizeH="0" baseline="0" noProof="0" dirty="0" smtClean="0">
                <a:ln>
                  <a:noFill/>
                </a:ln>
                <a:solidFill>
                  <a:schemeClr val="tx1"/>
                </a:solidFill>
                <a:effectLst/>
                <a:uLnTx/>
                <a:uFillTx/>
                <a:latin typeface="Optima"/>
                <a:cs typeface="Optima"/>
              </a:rPr>
              <a:t> : pairwise edges between nodes weighted by the similarity</a:t>
            </a:r>
            <a:r>
              <a:rPr kumimoji="0" lang="en-US" sz="1700" b="0" i="0" u="none" strike="noStrike" kern="1200" cap="none" spc="0" normalizeH="0" noProof="0" dirty="0" smtClean="0">
                <a:ln>
                  <a:noFill/>
                </a:ln>
                <a:solidFill>
                  <a:schemeClr val="tx1"/>
                </a:solidFill>
                <a:effectLst/>
                <a:uLnTx/>
                <a:uFillTx/>
                <a:latin typeface="Optima"/>
                <a:cs typeface="Optima"/>
              </a:rPr>
              <a:t> </a:t>
            </a:r>
            <a:r>
              <a:rPr kumimoji="0" lang="en-US" sz="1700" b="0" i="0" u="none" strike="noStrike" kern="1200" cap="none" spc="0" normalizeH="0" baseline="0" noProof="0" dirty="0" smtClean="0">
                <a:ln>
                  <a:noFill/>
                </a:ln>
                <a:solidFill>
                  <a:schemeClr val="tx1"/>
                </a:solidFill>
                <a:effectLst/>
                <a:uLnTx/>
                <a:uFillTx/>
                <a:latin typeface="Optima"/>
                <a:cs typeface="Optima"/>
              </a:rPr>
              <a:t>between the corresponding pairs of points</a:t>
            </a:r>
          </a:p>
          <a:p>
            <a:pPr marL="742950" marR="0" lvl="1" indent="-285750" algn="just" defTabSz="457200" rtl="0" eaLnBrk="1" fontAlgn="auto" latinLnBrk="0" hangingPunct="1">
              <a:lnSpc>
                <a:spcPct val="100000"/>
              </a:lnSpc>
              <a:spcBef>
                <a:spcPct val="20000"/>
              </a:spcBef>
              <a:spcAft>
                <a:spcPts val="0"/>
              </a:spcAft>
              <a:buClrTx/>
              <a:buSzTx/>
              <a:tabLst/>
              <a:defRPr/>
            </a:pPr>
            <a:endParaRPr kumimoji="0" lang="en-US" sz="1700" b="0" i="0" u="none" strike="noStrike" kern="1200" cap="none" spc="0" normalizeH="0" baseline="0" noProof="0" dirty="0">
              <a:ln>
                <a:noFill/>
              </a:ln>
              <a:solidFill>
                <a:schemeClr val="tx1"/>
              </a:solidFill>
              <a:effectLst/>
              <a:uLnTx/>
              <a:uFillTx/>
              <a:latin typeface="Optima"/>
              <a:cs typeface="Optima"/>
            </a:endParaRPr>
          </a:p>
          <a:p>
            <a:pPr marR="0" lvl="0" indent="-342900" algn="just" defTabSz="457200" rtl="0" eaLnBrk="1" fontAlgn="auto" latinLnBrk="0" hangingPunct="1">
              <a:lnSpc>
                <a:spcPct val="100000"/>
              </a:lnSpc>
              <a:spcBef>
                <a:spcPct val="20000"/>
              </a:spcBef>
              <a:spcAft>
                <a:spcPts val="0"/>
              </a:spcAft>
              <a:buClrTx/>
              <a:buSzTx/>
              <a:tabLst/>
              <a:defRPr/>
            </a:pPr>
            <a:r>
              <a:rPr kumimoji="0" lang="en-US" sz="1700" b="1" i="0" strike="noStrike" kern="1200" cap="none" spc="0" normalizeH="0" baseline="0" noProof="0" dirty="0" smtClean="0">
                <a:ln>
                  <a:noFill/>
                </a:ln>
                <a:effectLst/>
                <a:uLnTx/>
                <a:uFillTx/>
                <a:latin typeface="Optima"/>
                <a:cs typeface="Optima"/>
              </a:rPr>
              <a:t>Goal:</a:t>
            </a:r>
            <a:r>
              <a:rPr kumimoji="0" lang="en-US" sz="1700" b="0" i="0" strike="noStrike" kern="1200" cap="none" spc="0" normalizeH="0" baseline="0" noProof="0" dirty="0" smtClean="0">
                <a:ln>
                  <a:noFill/>
                </a:ln>
                <a:solidFill>
                  <a:srgbClr val="000090"/>
                </a:solidFill>
                <a:effectLst/>
                <a:uLnTx/>
                <a:uFillTx/>
                <a:latin typeface="Optima"/>
                <a:cs typeface="Optima"/>
              </a:rPr>
              <a:t> </a:t>
            </a:r>
            <a:r>
              <a:rPr kumimoji="0" lang="en-US" sz="1700" b="0" i="0" u="none" strike="noStrike" kern="1200" cap="none" spc="0" normalizeH="0" baseline="0" noProof="0" dirty="0" smtClean="0">
                <a:ln>
                  <a:noFill/>
                </a:ln>
                <a:solidFill>
                  <a:schemeClr val="tx1"/>
                </a:solidFill>
                <a:effectLst/>
                <a:uLnTx/>
                <a:uFillTx/>
                <a:latin typeface="Optima"/>
                <a:cs typeface="Optima"/>
              </a:rPr>
              <a:t>Propagate the information available at the labeled nodes to unlabeled ones in a</a:t>
            </a:r>
            <a:r>
              <a:rPr kumimoji="0" lang="en-US" sz="1700" b="0" i="0" u="none" strike="noStrike" kern="1200" cap="none" spc="0" normalizeH="0" noProof="0" dirty="0" smtClean="0">
                <a:ln>
                  <a:noFill/>
                </a:ln>
                <a:solidFill>
                  <a:schemeClr val="tx1"/>
                </a:solidFill>
                <a:effectLst/>
                <a:uLnTx/>
                <a:uFillTx/>
                <a:latin typeface="Optima"/>
                <a:cs typeface="Optima"/>
              </a:rPr>
              <a:t> “</a:t>
            </a:r>
            <a:r>
              <a:rPr kumimoji="0" lang="en-US" sz="1700" b="0" i="0" u="none" strike="noStrike" kern="1200" cap="none" spc="0" normalizeH="0" baseline="0" noProof="0" dirty="0" smtClean="0">
                <a:ln>
                  <a:noFill/>
                </a:ln>
                <a:solidFill>
                  <a:schemeClr val="tx1"/>
                </a:solidFill>
                <a:effectLst/>
                <a:uLnTx/>
                <a:uFillTx/>
                <a:latin typeface="Optima"/>
                <a:cs typeface="Optima"/>
              </a:rPr>
              <a:t>consistent” way.</a:t>
            </a:r>
          </a:p>
          <a:p>
            <a:pPr marL="342900" marR="0" lvl="0" indent="-342900" algn="just" defTabSz="457200" rtl="0" eaLnBrk="1" fontAlgn="auto" latinLnBrk="0" hangingPunct="1">
              <a:lnSpc>
                <a:spcPct val="100000"/>
              </a:lnSpc>
              <a:spcBef>
                <a:spcPct val="20000"/>
              </a:spcBef>
              <a:spcAft>
                <a:spcPts val="0"/>
              </a:spcAft>
              <a:buClrTx/>
              <a:buSzTx/>
              <a:tabLst/>
              <a:defRPr/>
            </a:pPr>
            <a:endParaRPr lang="en-US" sz="1700" i="0" dirty="0" smtClean="0">
              <a:latin typeface="Optima"/>
              <a:cs typeface="Optima"/>
            </a:endParaRPr>
          </a:p>
          <a:p>
            <a:pPr marL="342900" marR="0" lvl="0" indent="-342900" algn="just" defTabSz="457200" rtl="0" eaLnBrk="1" fontAlgn="auto" latinLnBrk="0" hangingPunct="1">
              <a:lnSpc>
                <a:spcPct val="100000"/>
              </a:lnSpc>
              <a:spcBef>
                <a:spcPct val="20000"/>
              </a:spcBef>
              <a:spcAft>
                <a:spcPts val="0"/>
              </a:spcAft>
              <a:buClrTx/>
              <a:buSzTx/>
              <a:tabLst/>
              <a:defRPr/>
            </a:pPr>
            <a:endParaRPr lang="en-US" sz="1700" i="0" dirty="0" smtClean="0">
              <a:latin typeface="Optima"/>
              <a:cs typeface="Optima"/>
            </a:endParaRPr>
          </a:p>
          <a:p>
            <a:pPr algn="just"/>
            <a:r>
              <a:rPr lang="en-US" sz="1700" b="1" i="0" dirty="0" smtClean="0">
                <a:solidFill>
                  <a:srgbClr val="000000"/>
                </a:solidFill>
                <a:latin typeface="Optima"/>
                <a:cs typeface="Optima"/>
              </a:rPr>
              <a:t>Cluster assumption: </a:t>
            </a:r>
          </a:p>
          <a:p>
            <a:pPr marL="857250" lvl="1" indent="-457200" algn="just">
              <a:buClr>
                <a:srgbClr val="A40000"/>
              </a:buClr>
              <a:buFont typeface="Wingdings" charset="2"/>
              <a:buChar char="ü"/>
            </a:pPr>
            <a:r>
              <a:rPr lang="en-US" sz="1700" i="0" dirty="0" smtClean="0">
                <a:latin typeface="Optima"/>
                <a:cs typeface="Optima"/>
              </a:rPr>
              <a:t>The </a:t>
            </a:r>
            <a:r>
              <a:rPr lang="en-US" sz="1700" i="0" dirty="0">
                <a:latin typeface="Optima"/>
                <a:cs typeface="Optima"/>
              </a:rPr>
              <a:t>data form </a:t>
            </a:r>
            <a:r>
              <a:rPr lang="en-US" sz="1700" i="0" dirty="0" smtClean="0">
                <a:latin typeface="Optima"/>
                <a:cs typeface="Optima"/>
              </a:rPr>
              <a:t>distinct clusters</a:t>
            </a:r>
          </a:p>
          <a:p>
            <a:pPr marL="857250" lvl="1" indent="-457200" algn="just">
              <a:buClr>
                <a:srgbClr val="A40000"/>
              </a:buClr>
              <a:buFont typeface="Wingdings" charset="2"/>
              <a:buChar char="ü"/>
            </a:pPr>
            <a:r>
              <a:rPr lang="en-US" sz="1700" i="0" dirty="0" smtClean="0">
                <a:latin typeface="Optima"/>
                <a:cs typeface="Optima"/>
              </a:rPr>
              <a:t>Two points in the same cluster are expected to be in the same class</a:t>
            </a:r>
          </a:p>
          <a:p>
            <a:pPr marL="342900" marR="0" lvl="0" indent="-342900" algn="just" defTabSz="457200" rtl="0" eaLnBrk="1" fontAlgn="auto" latinLnBrk="0" hangingPunct="1">
              <a:lnSpc>
                <a:spcPct val="100000"/>
              </a:lnSpc>
              <a:spcBef>
                <a:spcPct val="20000"/>
              </a:spcBef>
              <a:spcAft>
                <a:spcPts val="0"/>
              </a:spcAft>
              <a:buClrTx/>
              <a:buSzTx/>
              <a:tabLst/>
              <a:defRPr/>
            </a:pPr>
            <a:endParaRPr kumimoji="0" lang="en-US" sz="1700" b="0" i="0" u="none" strike="noStrike" kern="1200" cap="none" spc="0" normalizeH="0" baseline="0" noProof="0" dirty="0" smtClean="0">
              <a:ln>
                <a:noFill/>
              </a:ln>
              <a:solidFill>
                <a:schemeClr val="tx1"/>
              </a:solidFill>
              <a:effectLst/>
              <a:uLnTx/>
              <a:uFillTx/>
              <a:latin typeface="Optima"/>
              <a:cs typeface="Optima"/>
            </a:endParaRPr>
          </a:p>
        </p:txBody>
      </p:sp>
      <p:pic>
        <p:nvPicPr>
          <p:cNvPr id="20"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086" y="1897906"/>
            <a:ext cx="2051050" cy="234950"/>
          </a:xfrm>
          <a:prstGeom prst="rect">
            <a:avLst/>
          </a:prstGeom>
        </p:spPr>
      </p:pic>
      <p:pic>
        <p:nvPicPr>
          <p:cNvPr id="24" name="Picture 1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664" y="2185938"/>
            <a:ext cx="1422400" cy="234950"/>
          </a:xfrm>
          <a:prstGeom prst="rect">
            <a:avLst/>
          </a:prstGeom>
        </p:spPr>
      </p:pic>
      <p:pic>
        <p:nvPicPr>
          <p:cNvPr id="25" name="Picture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950" y="2236738"/>
            <a:ext cx="577850" cy="184150"/>
          </a:xfrm>
          <a:prstGeom prst="rect">
            <a:avLst/>
          </a:prstGeom>
        </p:spPr>
      </p:pic>
    </p:spTree>
    <p:extLst>
      <p:ext uri="{BB962C8B-B14F-4D97-AF65-F5344CB8AC3E}">
        <p14:creationId xmlns:p14="http://schemas.microsoft.com/office/powerpoint/2010/main" val="81518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What is Game Theory?</a:t>
            </a:r>
          </a:p>
        </p:txBody>
      </p:sp>
      <p:grpSp>
        <p:nvGrpSpPr>
          <p:cNvPr id="2" name="Gruppo 13"/>
          <p:cNvGrpSpPr/>
          <p:nvPr/>
        </p:nvGrpSpPr>
        <p:grpSpPr>
          <a:xfrm>
            <a:off x="1371600" y="1349276"/>
            <a:ext cx="7513309" cy="2308324"/>
            <a:chOff x="1371600" y="4419600"/>
            <a:chExt cx="7513309" cy="2308324"/>
          </a:xfrm>
        </p:grpSpPr>
        <p:pic>
          <p:nvPicPr>
            <p:cNvPr id="6" name="Immagine 5"/>
            <p:cNvPicPr>
              <a:picLocks noChangeAspect="1"/>
            </p:cNvPicPr>
            <p:nvPr/>
          </p:nvPicPr>
          <p:blipFill>
            <a:blip r:embed="rId3"/>
            <a:stretch>
              <a:fillRect/>
            </a:stretch>
          </p:blipFill>
          <p:spPr>
            <a:xfrm>
              <a:off x="1371600" y="4572000"/>
              <a:ext cx="1371600" cy="1742821"/>
            </a:xfrm>
            <a:prstGeom prst="rect">
              <a:avLst/>
            </a:prstGeom>
            <a:effectLst>
              <a:outerShdw blurRad="50800" dist="88900" dir="2700000">
                <a:srgbClr val="000000">
                  <a:alpha val="43000"/>
                </a:srgbClr>
              </a:outerShdw>
            </a:effectLst>
          </p:spPr>
        </p:pic>
        <p:sp>
          <p:nvSpPr>
            <p:cNvPr id="8" name="CasellaDiTesto 7"/>
            <p:cNvSpPr txBox="1"/>
            <p:nvPr/>
          </p:nvSpPr>
          <p:spPr>
            <a:xfrm>
              <a:off x="3124200" y="4419600"/>
              <a:ext cx="5760709" cy="2308324"/>
            </a:xfrm>
            <a:prstGeom prst="rect">
              <a:avLst/>
            </a:prstGeom>
            <a:noFill/>
          </p:spPr>
          <p:txBody>
            <a:bodyPr wrap="square" rtlCol="0">
              <a:spAutoFit/>
            </a:bodyPr>
            <a:lstStyle/>
            <a:p>
              <a:pPr algn="r"/>
              <a:r>
                <a:rPr lang="it-IT" sz="1600" i="0">
                  <a:solidFill>
                    <a:srgbClr val="000000"/>
                  </a:solidFill>
                  <a:latin typeface="Optima"/>
                  <a:cs typeface="Optima"/>
                </a:rPr>
                <a:t>“The central problem of game theory was posed by von Neumann as early as 1926 in Göttingen. It is the following:</a:t>
              </a:r>
            </a:p>
            <a:p>
              <a:pPr algn="r"/>
              <a:r>
                <a:rPr lang="it-IT" sz="1600" i="0">
                  <a:solidFill>
                    <a:srgbClr val="000000"/>
                  </a:solidFill>
                  <a:latin typeface="Optima"/>
                  <a:cs typeface="Optima"/>
                </a:rPr>
                <a:t>If </a:t>
              </a:r>
              <a:r>
                <a:rPr lang="it-IT" sz="1600">
                  <a:solidFill>
                    <a:srgbClr val="000000"/>
                  </a:solidFill>
                  <a:latin typeface="Optima"/>
                  <a:cs typeface="Optima"/>
                </a:rPr>
                <a:t>n</a:t>
              </a:r>
              <a:r>
                <a:rPr lang="it-IT" sz="1600" i="0">
                  <a:solidFill>
                    <a:srgbClr val="000000"/>
                  </a:solidFill>
                  <a:latin typeface="Optima"/>
                  <a:cs typeface="Optima"/>
                </a:rPr>
                <a:t> players, </a:t>
              </a:r>
              <a:r>
                <a:rPr lang="it-IT" sz="1600">
                  <a:solidFill>
                    <a:srgbClr val="000000"/>
                  </a:solidFill>
                  <a:latin typeface="Optima"/>
                  <a:cs typeface="Optima"/>
                </a:rPr>
                <a:t>P</a:t>
              </a:r>
              <a:r>
                <a:rPr lang="it-IT" sz="1600" i="0" baseline="-25000">
                  <a:solidFill>
                    <a:srgbClr val="000000"/>
                  </a:solidFill>
                  <a:latin typeface="Optima"/>
                  <a:cs typeface="Optima"/>
                </a:rPr>
                <a:t>1</a:t>
              </a:r>
              <a:r>
                <a:rPr lang="it-IT" sz="1600" i="0">
                  <a:solidFill>
                    <a:srgbClr val="000000"/>
                  </a:solidFill>
                  <a:latin typeface="Optima"/>
                  <a:cs typeface="Optima"/>
                </a:rPr>
                <a:t>,…, </a:t>
              </a:r>
              <a:r>
                <a:rPr lang="it-IT" sz="1600">
                  <a:solidFill>
                    <a:srgbClr val="000000"/>
                  </a:solidFill>
                  <a:latin typeface="Optima"/>
                  <a:cs typeface="Optima"/>
                </a:rPr>
                <a:t>P</a:t>
              </a:r>
              <a:r>
                <a:rPr lang="it-IT" sz="1600" i="0" baseline="-25000">
                  <a:solidFill>
                    <a:srgbClr val="000000"/>
                  </a:solidFill>
                  <a:latin typeface="Optima"/>
                  <a:cs typeface="Optima"/>
                </a:rPr>
                <a:t>n</a:t>
              </a:r>
              <a:r>
                <a:rPr lang="it-IT" sz="1600" i="0">
                  <a:solidFill>
                    <a:srgbClr val="000000"/>
                  </a:solidFill>
                  <a:latin typeface="Optima"/>
                  <a:cs typeface="Optima"/>
                </a:rPr>
                <a:t>, play a given game </a:t>
              </a:r>
              <a:r>
                <a:rPr lang="it-IT" sz="1600" i="0">
                  <a:solidFill>
                    <a:srgbClr val="000000"/>
                  </a:solidFill>
                  <a:latin typeface="Optima"/>
                  <a:ea typeface="Lucida Grande"/>
                  <a:cs typeface="Optima"/>
                </a:rPr>
                <a:t>Γ, how must the </a:t>
              </a:r>
              <a:r>
                <a:rPr lang="it-IT" sz="1600">
                  <a:solidFill>
                    <a:srgbClr val="000000"/>
                  </a:solidFill>
                  <a:latin typeface="Optima"/>
                  <a:ea typeface="Lucida Grande"/>
                  <a:cs typeface="Optima"/>
                </a:rPr>
                <a:t>i</a:t>
              </a:r>
              <a:r>
                <a:rPr lang="it-IT" sz="1600" i="0" baseline="30000">
                  <a:solidFill>
                    <a:srgbClr val="000000"/>
                  </a:solidFill>
                  <a:latin typeface="Optima"/>
                  <a:ea typeface="Lucida Grande"/>
                  <a:cs typeface="Optima"/>
                </a:rPr>
                <a:t>th</a:t>
              </a:r>
              <a:r>
                <a:rPr lang="it-IT" sz="1600" i="0">
                  <a:solidFill>
                    <a:srgbClr val="000000"/>
                  </a:solidFill>
                  <a:latin typeface="Optima"/>
                  <a:ea typeface="Lucida Grande"/>
                  <a:cs typeface="Optima"/>
                </a:rPr>
                <a:t> player, </a:t>
              </a:r>
              <a:r>
                <a:rPr lang="it-IT" sz="1600">
                  <a:solidFill>
                    <a:srgbClr val="000000"/>
                  </a:solidFill>
                  <a:latin typeface="Optima"/>
                  <a:ea typeface="Lucida Grande"/>
                  <a:cs typeface="Optima"/>
                </a:rPr>
                <a:t>P</a:t>
              </a:r>
              <a:r>
                <a:rPr lang="it-IT" sz="1600" i="0" baseline="-25000">
                  <a:solidFill>
                    <a:srgbClr val="000000"/>
                  </a:solidFill>
                  <a:latin typeface="Optima"/>
                  <a:ea typeface="Lucida Grande"/>
                  <a:cs typeface="Optima"/>
                </a:rPr>
                <a:t>i</a:t>
              </a:r>
              <a:r>
                <a:rPr lang="it-IT" sz="1600" i="0">
                  <a:solidFill>
                    <a:srgbClr val="000000"/>
                  </a:solidFill>
                  <a:latin typeface="Optima"/>
                  <a:ea typeface="Lucida Grande"/>
                  <a:cs typeface="Optima"/>
                </a:rPr>
                <a:t>, play to achieve the most favorable result for himself?”</a:t>
              </a:r>
            </a:p>
            <a:p>
              <a:pPr algn="r"/>
              <a:endParaRPr lang="it-IT" sz="1600" i="0">
                <a:solidFill>
                  <a:srgbClr val="000000"/>
                </a:solidFill>
                <a:latin typeface="Optima"/>
                <a:ea typeface="Lucida Grande"/>
                <a:cs typeface="Optima"/>
              </a:endParaRPr>
            </a:p>
            <a:p>
              <a:pPr algn="r"/>
              <a:r>
                <a:rPr lang="it-IT" sz="1600" i="0">
                  <a:solidFill>
                    <a:srgbClr val="800000"/>
                  </a:solidFill>
                  <a:latin typeface="Optima"/>
                  <a:cs typeface="Optima"/>
                </a:rPr>
                <a:t>Harold W. Kuhn</a:t>
              </a:r>
            </a:p>
            <a:p>
              <a:pPr algn="r"/>
              <a:r>
                <a:rPr lang="it-IT" sz="1600">
                  <a:solidFill>
                    <a:srgbClr val="800000"/>
                  </a:solidFill>
                  <a:latin typeface="Optima"/>
                  <a:cs typeface="Optima"/>
                </a:rPr>
                <a:t>Lectures on the Theory of Games</a:t>
              </a:r>
              <a:r>
                <a:rPr lang="it-IT" sz="1600" i="0">
                  <a:solidFill>
                    <a:srgbClr val="800000"/>
                  </a:solidFill>
                  <a:latin typeface="Optima"/>
                  <a:cs typeface="Optima"/>
                </a:rPr>
                <a:t> (1953)</a:t>
              </a:r>
            </a:p>
            <a:p>
              <a:pPr algn="r"/>
              <a:endParaRPr lang="it-IT" sz="1600" i="0">
                <a:latin typeface="Optima"/>
                <a:cs typeface="Optima"/>
              </a:endParaRPr>
            </a:p>
          </p:txBody>
        </p:sp>
      </p:grpSp>
      <p:sp>
        <p:nvSpPr>
          <p:cNvPr id="9" name="Segnaposto contenuto 2"/>
          <p:cNvSpPr txBox="1">
            <a:spLocks/>
          </p:cNvSpPr>
          <p:nvPr/>
        </p:nvSpPr>
        <p:spPr bwMode="auto">
          <a:xfrm>
            <a:off x="1295400" y="3581400"/>
            <a:ext cx="7239000" cy="32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eaLnBrk="0" hangingPunct="0">
              <a:spcAft>
                <a:spcPts val="1000"/>
              </a:spcAft>
              <a:buClrTx/>
              <a:defRPr/>
            </a:pPr>
            <a:r>
              <a:rPr lang="it-IT" sz="1800" b="1" i="0" kern="0">
                <a:latin typeface="Optima"/>
                <a:ea typeface="ＭＳ Ｐゴシック" pitchFamily="-108" charset="-128"/>
                <a:cs typeface="Optima"/>
              </a:rPr>
              <a:t>A few cornerstones in game theory</a:t>
            </a:r>
          </a:p>
          <a:p>
            <a:pPr marL="342900" lvl="0" indent="-342900" algn="l" eaLnBrk="0" hangingPunct="0">
              <a:spcAft>
                <a:spcPts val="1000"/>
              </a:spcAft>
              <a:buClrTx/>
              <a:defRPr/>
            </a:pPr>
            <a:r>
              <a:rPr lang="it-IT" sz="1400" b="1" i="0" kern="0">
                <a:latin typeface="Optima"/>
                <a:ea typeface="ＭＳ Ｐゴシック" pitchFamily="-108" charset="-128"/>
                <a:cs typeface="Optima"/>
              </a:rPr>
              <a:t>1921−1928:</a:t>
            </a:r>
            <a:r>
              <a:rPr lang="it-IT" sz="1400" i="0" kern="0">
                <a:latin typeface="Optima"/>
                <a:ea typeface="ＭＳ Ｐゴシック" pitchFamily="-108" charset="-128"/>
                <a:cs typeface="Optima"/>
              </a:rPr>
              <a:t> Emile Borel and John von Neumann give the first modern formulation of a mixed strategy along with the idea of finding minimax solutions of normal-form games.</a:t>
            </a:r>
          </a:p>
          <a:p>
            <a:pPr marL="342900" marR="0" lvl="0" indent="-342900" algn="l" defTabSz="914400" rtl="0" eaLnBrk="0" fontAlgn="base" latinLnBrk="0" hangingPunct="0">
              <a:lnSpc>
                <a:spcPct val="100000"/>
              </a:lnSpc>
              <a:spcBef>
                <a:spcPct val="20000"/>
              </a:spcBef>
              <a:spcAft>
                <a:spcPts val="1000"/>
              </a:spcAft>
              <a:buClrTx/>
              <a:buSzTx/>
              <a:buFont typeface="Wingdings" charset="2"/>
              <a:buNone/>
              <a:tabLst/>
              <a:defRPr/>
            </a:pPr>
            <a:r>
              <a:rPr kumimoji="0" lang="it-IT" sz="1400" b="1" i="0" u="none" strike="noStrike" kern="0" cap="none" spc="0" normalizeH="0" baseline="0" noProof="0">
                <a:ln>
                  <a:noFill/>
                </a:ln>
                <a:solidFill>
                  <a:schemeClr val="tx1"/>
                </a:solidFill>
                <a:effectLst/>
                <a:uLnTx/>
                <a:uFillTx/>
                <a:latin typeface="Optima"/>
                <a:ea typeface="ＭＳ Ｐゴシック" pitchFamily="-108" charset="-128"/>
                <a:cs typeface="Optima"/>
              </a:rPr>
              <a:t>1944, 1947:</a:t>
            </a:r>
            <a:r>
              <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rPr>
              <a:t> John von Neumann and Oskar Morgenstern publish </a:t>
            </a:r>
            <a:r>
              <a:rPr kumimoji="0" lang="it-IT" sz="1400" b="0" i="1" u="none" strike="noStrike" kern="0" cap="none" spc="0" normalizeH="0" baseline="0" noProof="0">
                <a:ln>
                  <a:noFill/>
                </a:ln>
                <a:solidFill>
                  <a:schemeClr val="tx1"/>
                </a:solidFill>
                <a:effectLst/>
                <a:uLnTx/>
                <a:uFillTx/>
                <a:latin typeface="Optima"/>
                <a:ea typeface="ＭＳ Ｐゴシック" pitchFamily="-108" charset="-128"/>
                <a:cs typeface="Optima"/>
              </a:rPr>
              <a:t>Theory of Games and Economic Behavior</a:t>
            </a:r>
            <a:r>
              <a:rPr lang="it-IT" sz="1400" i="0" kern="0" noProof="0">
                <a:latin typeface="Optima"/>
                <a:ea typeface="ＭＳ Ｐゴシック" pitchFamily="-108" charset="-128"/>
                <a:cs typeface="Optima"/>
              </a:rPr>
              <a:t>.</a:t>
            </a:r>
            <a:endPar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pPr marL="342900" lvl="0" indent="-342900" algn="l" eaLnBrk="0" hangingPunct="0">
              <a:spcAft>
                <a:spcPts val="1000"/>
              </a:spcAft>
              <a:buClrTx/>
              <a:defRPr/>
            </a:pPr>
            <a:r>
              <a:rPr lang="it-IT" sz="1400" b="1" i="0" kern="0">
                <a:latin typeface="Optima"/>
                <a:ea typeface="ＭＳ Ｐゴシック" pitchFamily="-108" charset="-128"/>
                <a:cs typeface="Optima"/>
              </a:rPr>
              <a:t>1950−1953:</a:t>
            </a:r>
            <a:r>
              <a:rPr lang="it-IT" sz="1400" i="0" kern="0">
                <a:latin typeface="Optima"/>
                <a:ea typeface="ＭＳ Ｐゴシック" pitchFamily="-108" charset="-128"/>
                <a:cs typeface="Optima"/>
              </a:rPr>
              <a:t> In four papers John Nash made seminal contributions to both non-cooperative game theory and to bargaining theory.</a:t>
            </a:r>
          </a:p>
          <a:p>
            <a:pPr marL="342900" lvl="0" indent="-342900" algn="l" eaLnBrk="0" hangingPunct="0">
              <a:spcAft>
                <a:spcPts val="1000"/>
              </a:spcAft>
              <a:buClrTx/>
              <a:defRPr/>
            </a:pPr>
            <a:r>
              <a:rPr lang="it-IT" sz="1400" b="1" i="0" kern="0">
                <a:latin typeface="Optima"/>
                <a:ea typeface="ＭＳ Ｐゴシック" pitchFamily="-108" charset="-128"/>
                <a:cs typeface="Optima"/>
              </a:rPr>
              <a:t>1972−1982:</a:t>
            </a:r>
            <a:r>
              <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rPr>
              <a:t> John Maynard Smith applies game theory to biological</a:t>
            </a:r>
            <a:r>
              <a:rPr kumimoji="0" lang="it-IT" sz="1400" b="0" i="0" u="none" strike="noStrike" kern="0" cap="none" spc="0" normalizeH="0" noProof="0">
                <a:ln>
                  <a:noFill/>
                </a:ln>
                <a:solidFill>
                  <a:schemeClr val="tx1"/>
                </a:solidFill>
                <a:effectLst/>
                <a:uLnTx/>
                <a:uFillTx/>
                <a:latin typeface="Optima"/>
                <a:ea typeface="ＭＳ Ｐゴシック" pitchFamily="-108" charset="-128"/>
                <a:cs typeface="Optima"/>
              </a:rPr>
              <a:t> problems thereby founding “evolutionary game theory.”</a:t>
            </a:r>
            <a:endPar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pPr marL="342900" marR="0" lvl="0" indent="-342900" algn="l" defTabSz="914400" rtl="0" eaLnBrk="0" fontAlgn="base" latinLnBrk="0" hangingPunct="0">
              <a:lnSpc>
                <a:spcPct val="100000"/>
              </a:lnSpc>
              <a:spcBef>
                <a:spcPct val="20000"/>
              </a:spcBef>
              <a:spcAft>
                <a:spcPts val="1000"/>
              </a:spcAft>
              <a:buClrTx/>
              <a:buSzTx/>
              <a:buFont typeface="Wingdings" charset="2"/>
              <a:buNone/>
              <a:tabLst/>
              <a:defRPr/>
            </a:pPr>
            <a:r>
              <a:rPr lang="it-IT" sz="1400" b="1" i="0" kern="0">
                <a:latin typeface="Optima"/>
                <a:ea typeface="ＭＳ Ｐゴシック" pitchFamily="-108" charset="-128"/>
                <a:cs typeface="Optima"/>
              </a:rPr>
              <a:t>l</a:t>
            </a:r>
            <a:r>
              <a:rPr kumimoji="0" lang="it-IT" sz="1400" b="1" i="0" u="none" strike="noStrike" kern="0" cap="none" spc="0" normalizeH="0" baseline="0" noProof="0">
                <a:ln>
                  <a:noFill/>
                </a:ln>
                <a:solidFill>
                  <a:schemeClr val="tx1"/>
                </a:solidFill>
                <a:effectLst/>
                <a:uLnTx/>
                <a:uFillTx/>
                <a:latin typeface="Optima"/>
                <a:ea typeface="ＭＳ Ｐゴシック" pitchFamily="-108" charset="-128"/>
                <a:cs typeface="Optima"/>
              </a:rPr>
              <a:t>ate 1990’s −:</a:t>
            </a:r>
            <a:r>
              <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rPr>
              <a:t> Development of algorithmic game theory…</a:t>
            </a:r>
          </a:p>
          <a:p>
            <a:pPr marL="342900" marR="0" lvl="0" indent="-342900" algn="l" defTabSz="914400" rtl="0" eaLnBrk="0" fontAlgn="base" latinLnBrk="0" hangingPunct="0">
              <a:lnSpc>
                <a:spcPct val="100000"/>
              </a:lnSpc>
              <a:spcBef>
                <a:spcPct val="20000"/>
              </a:spcBef>
              <a:spcAft>
                <a:spcPts val="1000"/>
              </a:spcAft>
              <a:buClrTx/>
              <a:buSzTx/>
              <a:buFont typeface="Wingdings" charset="2"/>
              <a:buNone/>
              <a:tabLst/>
              <a:defRPr/>
            </a:pPr>
            <a:endPar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pPr marL="342900" marR="0" lvl="0" indent="-342900" algn="l" defTabSz="914400" rtl="0" eaLnBrk="0" fontAlgn="base" latinLnBrk="0" hangingPunct="0">
              <a:lnSpc>
                <a:spcPct val="100000"/>
              </a:lnSpc>
              <a:spcBef>
                <a:spcPct val="20000"/>
              </a:spcBef>
              <a:spcAft>
                <a:spcPts val="1000"/>
              </a:spcAft>
              <a:buClrTx/>
              <a:buSzTx/>
              <a:buFont typeface="Wingdings" charset="2"/>
              <a:buNone/>
              <a:tabLst/>
              <a:defRPr/>
            </a:pPr>
            <a:endPar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a:p>
            <a:pPr marL="342900" marR="0" lvl="0" indent="-342900" algn="l" defTabSz="914400" rtl="0" eaLnBrk="0" fontAlgn="base" latinLnBrk="0" hangingPunct="0">
              <a:lnSpc>
                <a:spcPct val="100000"/>
              </a:lnSpc>
              <a:spcBef>
                <a:spcPct val="20000"/>
              </a:spcBef>
              <a:spcAft>
                <a:spcPts val="1000"/>
              </a:spcAft>
              <a:buClrTx/>
              <a:buSzTx/>
              <a:buFont typeface="Wingdings" charset="2"/>
              <a:buNone/>
              <a:tabLst/>
              <a:defRPr/>
            </a:pPr>
            <a:endParaRPr kumimoji="0" lang="it-IT" sz="1400" b="0" i="0" u="none" strike="noStrike" kern="0" cap="none" spc="0" normalizeH="0" baseline="0" noProof="0">
              <a:ln>
                <a:noFill/>
              </a:ln>
              <a:solidFill>
                <a:schemeClr val="tx1"/>
              </a:solidFill>
              <a:effectLst/>
              <a:uLnTx/>
              <a:uFillTx/>
              <a:latin typeface="Optima"/>
              <a:ea typeface="ＭＳ Ｐゴシック" pitchFamily="-108" charset="-128"/>
              <a:cs typeface="Optima"/>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it-IT" sz="3000" b="1" i="0" kern="0">
                <a:solidFill>
                  <a:srgbClr val="A40000"/>
                </a:solidFill>
                <a:latin typeface="Optima"/>
                <a:ea typeface="ＭＳ Ｐゴシック" pitchFamily="-108" charset="-128"/>
                <a:cs typeface="Optima"/>
              </a:rPr>
              <a:t>A special case</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13" name="Content Placeholder 2"/>
          <p:cNvSpPr txBox="1">
            <a:spLocks/>
          </p:cNvSpPr>
          <p:nvPr/>
        </p:nvSpPr>
        <p:spPr>
          <a:xfrm>
            <a:off x="1371600" y="1412776"/>
            <a:ext cx="7238999" cy="5256584"/>
          </a:xfrm>
          <a:prstGeom prst="rect">
            <a:avLst/>
          </a:prstGeom>
        </p:spPr>
        <p:txBody>
          <a:bodyPr vert="horz" lIns="91440" tIns="45720" rIns="91440" bIns="45720" rtlCol="0">
            <a:normAutofit fontScale="92500" lnSpcReduction="10000"/>
          </a:bodyPr>
          <a:lstStyle/>
          <a:p>
            <a:pPr marR="0" lvl="0" indent="-342900" algn="just" defTabSz="457200" rtl="0" eaLnBrk="1" fontAlgn="auto" latinLnBrk="0" hangingPunct="1">
              <a:lnSpc>
                <a:spcPct val="100000"/>
              </a:lnSpc>
              <a:spcBef>
                <a:spcPts val="0"/>
              </a:spcBef>
              <a:spcAft>
                <a:spcPts val="600"/>
              </a:spcAft>
              <a:buClrTx/>
              <a:buSzTx/>
              <a:tabLst/>
              <a:defRPr/>
            </a:pPr>
            <a:r>
              <a:rPr kumimoji="0" lang="en-US" sz="1800" b="0" i="0" u="none" strike="noStrike" kern="1200" cap="none" spc="0" normalizeH="0" baseline="0" noProof="0" dirty="0" smtClean="0">
                <a:ln>
                  <a:noFill/>
                </a:ln>
                <a:solidFill>
                  <a:schemeClr val="tx1"/>
                </a:solidFill>
                <a:effectLst/>
                <a:uLnTx/>
                <a:uFillTx/>
                <a:latin typeface="Optima"/>
                <a:cs typeface="Optima"/>
              </a:rPr>
              <a:t>A simple case of graph transduction in which the graph </a:t>
            </a:r>
            <a:r>
              <a:rPr kumimoji="0" lang="en-US" sz="1800" b="0" i="1" u="none" strike="noStrike" kern="1200" cap="none" spc="0" normalizeH="0" baseline="0" noProof="0" dirty="0" smtClean="0">
                <a:ln>
                  <a:noFill/>
                </a:ln>
                <a:solidFill>
                  <a:schemeClr val="tx1"/>
                </a:solidFill>
                <a:effectLst/>
                <a:uLnTx/>
                <a:uFillTx/>
                <a:latin typeface="Optima"/>
                <a:cs typeface="Optima"/>
              </a:rPr>
              <a:t>G</a:t>
            </a:r>
            <a:r>
              <a:rPr lang="en-US" sz="1800" i="0" dirty="0" smtClean="0">
                <a:latin typeface="Optima"/>
                <a:cs typeface="Optima"/>
              </a:rPr>
              <a:t> </a:t>
            </a:r>
            <a:r>
              <a:rPr kumimoji="0" lang="en-US" sz="1800" b="0" i="0" u="none" strike="noStrike" kern="1200" cap="none" spc="0" normalizeH="0" baseline="0" noProof="0" dirty="0" smtClean="0">
                <a:ln>
                  <a:noFill/>
                </a:ln>
                <a:solidFill>
                  <a:schemeClr val="tx1"/>
                </a:solidFill>
                <a:effectLst/>
                <a:uLnTx/>
                <a:uFillTx/>
                <a:latin typeface="Optima"/>
                <a:cs typeface="Optima"/>
              </a:rPr>
              <a:t>is an </a:t>
            </a:r>
            <a:r>
              <a:rPr kumimoji="0" lang="en-US" sz="1800" b="0" i="0" u="none" strike="noStrike" kern="1200" cap="none" spc="0" normalizeH="0" baseline="0" noProof="0" dirty="0" err="1" smtClean="0">
                <a:ln>
                  <a:noFill/>
                </a:ln>
                <a:solidFill>
                  <a:schemeClr val="tx1"/>
                </a:solidFill>
                <a:effectLst/>
                <a:uLnTx/>
                <a:uFillTx/>
                <a:latin typeface="Optima"/>
                <a:cs typeface="Optima"/>
              </a:rPr>
              <a:t>unweighted</a:t>
            </a:r>
            <a:r>
              <a:rPr kumimoji="0" lang="en-US" sz="1800" b="0" i="0" u="none" strike="noStrike" kern="1200" cap="none" spc="0" normalizeH="0" baseline="0" noProof="0" dirty="0" smtClean="0">
                <a:ln>
                  <a:noFill/>
                </a:ln>
                <a:solidFill>
                  <a:schemeClr val="tx1"/>
                </a:solidFill>
                <a:effectLst/>
                <a:uLnTx/>
                <a:uFillTx/>
                <a:latin typeface="Optima"/>
                <a:cs typeface="Optima"/>
              </a:rPr>
              <a:t> </a:t>
            </a:r>
            <a:r>
              <a:rPr kumimoji="0" lang="en-US" sz="1800" b="0" i="0" u="none" strike="noStrike" kern="1200" cap="none" spc="0" normalizeH="0" baseline="0" noProof="0" dirty="0">
                <a:ln>
                  <a:noFill/>
                </a:ln>
                <a:solidFill>
                  <a:schemeClr val="tx1"/>
                </a:solidFill>
                <a:effectLst/>
                <a:uLnTx/>
                <a:uFillTx/>
                <a:latin typeface="Optima"/>
                <a:cs typeface="Optima"/>
              </a:rPr>
              <a:t>undirected </a:t>
            </a:r>
            <a:r>
              <a:rPr kumimoji="0" lang="en-US" sz="1800" b="0" i="0" u="none" strike="noStrike" kern="1200" cap="none" spc="0" normalizeH="0" baseline="0" noProof="0" dirty="0" smtClean="0">
                <a:ln>
                  <a:noFill/>
                </a:ln>
                <a:solidFill>
                  <a:schemeClr val="tx1"/>
                </a:solidFill>
                <a:effectLst/>
                <a:uLnTx/>
                <a:uFillTx/>
                <a:latin typeface="Optima"/>
                <a:cs typeface="Optima"/>
              </a:rPr>
              <a:t>graph:</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kumimoji="0" lang="en-US" sz="1800" b="0" i="0" u="none" strike="noStrike" kern="1200" cap="none" spc="0" normalizeH="0" baseline="0" noProof="0" dirty="0">
                <a:ln>
                  <a:noFill/>
                </a:ln>
                <a:solidFill>
                  <a:schemeClr val="tx1"/>
                </a:solidFill>
                <a:effectLst/>
                <a:uLnTx/>
                <a:uFillTx/>
                <a:latin typeface="Optima"/>
                <a:cs typeface="Optima"/>
              </a:rPr>
              <a:t>An edge denotes </a:t>
            </a:r>
            <a:r>
              <a:rPr kumimoji="0" lang="en-US" sz="1800" b="0" i="0" u="none" strike="noStrike" kern="1200" cap="none" spc="0" normalizeH="0" baseline="0" noProof="0" dirty="0" smtClean="0">
                <a:ln>
                  <a:noFill/>
                </a:ln>
                <a:solidFill>
                  <a:schemeClr val="tx1"/>
                </a:solidFill>
                <a:effectLst/>
                <a:uLnTx/>
                <a:uFillTx/>
                <a:latin typeface="Optima"/>
                <a:cs typeface="Optima"/>
              </a:rPr>
              <a:t>perfect similarity between points</a:t>
            </a:r>
          </a:p>
          <a:p>
            <a:pPr marL="742950" marR="0" lvl="1" indent="-285750" algn="just" defTabSz="457200" rtl="0" eaLnBrk="1" fontAlgn="auto" latinLnBrk="0" hangingPunct="1">
              <a:lnSpc>
                <a:spcPct val="100000"/>
              </a:lnSpc>
              <a:spcBef>
                <a:spcPct val="20000"/>
              </a:spcBef>
              <a:spcAft>
                <a:spcPts val="0"/>
              </a:spcAft>
              <a:buClr>
                <a:srgbClr val="A40000"/>
              </a:buClr>
              <a:buSzTx/>
              <a:buFont typeface="Wingdings" charset="2"/>
              <a:buChar char="ü"/>
              <a:tabLst/>
              <a:defRPr/>
            </a:pPr>
            <a:r>
              <a:rPr kumimoji="0" lang="en-US" sz="1800" b="0" i="0" u="none" strike="noStrike" kern="1200" cap="none" spc="0" normalizeH="0" baseline="0" noProof="0" dirty="0" smtClean="0">
                <a:ln>
                  <a:noFill/>
                </a:ln>
                <a:solidFill>
                  <a:schemeClr val="tx1"/>
                </a:solidFill>
                <a:effectLst/>
                <a:uLnTx/>
                <a:uFillTx/>
                <a:latin typeface="Optima"/>
                <a:cs typeface="Optima"/>
              </a:rPr>
              <a:t>The adjacency matrix of </a:t>
            </a:r>
            <a:r>
              <a:rPr kumimoji="0" lang="en-US" sz="1800" b="0" i="1" u="none" strike="noStrike" kern="1200" cap="none" spc="0" normalizeH="0" baseline="0" noProof="0" dirty="0" smtClean="0">
                <a:ln>
                  <a:noFill/>
                </a:ln>
                <a:solidFill>
                  <a:schemeClr val="tx1"/>
                </a:solidFill>
                <a:effectLst/>
                <a:uLnTx/>
                <a:uFillTx/>
                <a:latin typeface="Optima"/>
                <a:cs typeface="Optima"/>
              </a:rPr>
              <a:t>G</a:t>
            </a:r>
            <a:r>
              <a:rPr kumimoji="0" lang="en-US" sz="1800" b="0" i="0" u="none" strike="noStrike" kern="1200" cap="none" spc="0" normalizeH="0" baseline="0" noProof="0" dirty="0" smtClean="0">
                <a:ln>
                  <a:noFill/>
                </a:ln>
                <a:solidFill>
                  <a:schemeClr val="tx1"/>
                </a:solidFill>
                <a:effectLst/>
                <a:uLnTx/>
                <a:uFillTx/>
                <a:latin typeface="Optima"/>
                <a:cs typeface="Optima"/>
              </a:rPr>
              <a:t> is a 0/1 matrix</a:t>
            </a: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Optima"/>
              <a:ea typeface="+mn-e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endParaRPr lang="en-US" sz="1600" i="0" dirty="0" smtClean="0">
              <a:latin typeface="Optim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endParaRPr kumimoji="0" lang="en-US" sz="1600" b="0" i="0" u="sng" strike="noStrike" kern="1200" cap="none" spc="0" normalizeH="0" baseline="0" noProof="0" dirty="0" smtClean="0">
              <a:ln>
                <a:noFill/>
              </a:ln>
              <a:solidFill>
                <a:srgbClr val="0000FF"/>
              </a:solidFill>
              <a:effectLst/>
              <a:uLnTx/>
              <a:uFillTx/>
              <a:latin typeface="Optima"/>
              <a:ea typeface="+mn-e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endParaRPr kumimoji="0" lang="en-US" sz="1600" b="0" i="0" u="sng" strike="noStrike" kern="1200" cap="none" spc="0" normalizeH="0" baseline="0" noProof="0" dirty="0" smtClean="0">
              <a:ln>
                <a:noFill/>
              </a:ln>
              <a:solidFill>
                <a:srgbClr val="0000FF"/>
              </a:solidFill>
              <a:effectLst/>
              <a:uLnTx/>
              <a:uFillTx/>
              <a:latin typeface="Optima"/>
              <a:ea typeface="+mn-e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endParaRPr kumimoji="0" lang="en-US" sz="1600" b="1" i="0" strike="noStrike" kern="1200" cap="none" spc="0" normalizeH="0" baseline="0" noProof="0" dirty="0" smtClean="0">
              <a:ln>
                <a:noFill/>
              </a:ln>
              <a:solidFill>
                <a:srgbClr val="000000"/>
              </a:solidFill>
              <a:effectLst/>
              <a:uLnTx/>
              <a:uFillTx/>
              <a:latin typeface="Optima"/>
              <a:ea typeface="+mn-e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endParaRPr kumimoji="0" lang="en-US" sz="1600" b="1" i="0" strike="noStrike" kern="1200" cap="none" spc="0" normalizeH="0" baseline="0" noProof="0" dirty="0" smtClean="0">
              <a:ln>
                <a:noFill/>
              </a:ln>
              <a:solidFill>
                <a:srgbClr val="000000"/>
              </a:solidFill>
              <a:effectLst/>
              <a:uLnTx/>
              <a:uFillTx/>
              <a:latin typeface="Optima"/>
              <a:ea typeface="+mn-ea"/>
              <a:cs typeface="Optima"/>
            </a:endParaRPr>
          </a:p>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0" lang="en-US" sz="1800" b="1" i="0" strike="noStrike" kern="1200" cap="none" spc="0" normalizeH="0" baseline="0" noProof="0" dirty="0" smtClean="0">
                <a:ln>
                  <a:noFill/>
                </a:ln>
                <a:solidFill>
                  <a:srgbClr val="000000"/>
                </a:solidFill>
                <a:effectLst/>
                <a:uLnTx/>
                <a:uFillTx/>
                <a:latin typeface="Optima"/>
                <a:ea typeface="+mn-ea"/>
                <a:cs typeface="Optima"/>
              </a:rPr>
              <a:t>The cluster assumption:</a:t>
            </a:r>
            <a:r>
              <a:rPr kumimoji="0" lang="en-US" sz="1800" b="0" i="0" u="none" strike="noStrike" kern="1200" cap="none" spc="0" normalizeH="0" baseline="0" noProof="0" dirty="0" smtClean="0">
                <a:ln>
                  <a:noFill/>
                </a:ln>
                <a:solidFill>
                  <a:srgbClr val="0000FF"/>
                </a:solidFill>
                <a:effectLst/>
                <a:uLnTx/>
                <a:uFillTx/>
                <a:latin typeface="Optima"/>
                <a:ea typeface="+mn-ea"/>
                <a:cs typeface="Optima"/>
              </a:rPr>
              <a:t> </a:t>
            </a:r>
            <a:r>
              <a:rPr kumimoji="0" lang="en-US" sz="1800" b="0" i="0" u="none" strike="noStrike" kern="1200" cap="none" spc="0" normalizeH="0" baseline="0" noProof="0" dirty="0" smtClean="0">
                <a:ln>
                  <a:noFill/>
                </a:ln>
                <a:solidFill>
                  <a:schemeClr val="tx1"/>
                </a:solidFill>
                <a:effectLst/>
                <a:uLnTx/>
                <a:uFillTx/>
                <a:latin typeface="Optima"/>
                <a:ea typeface="+mn-ea"/>
                <a:cs typeface="Optima"/>
              </a:rPr>
              <a:t>Each node in a connected component of the graph should have the same class label.</a:t>
            </a:r>
            <a:r>
              <a:rPr kumimoji="0" lang="en-US" sz="1800" b="0" i="0" u="none" strike="noStrike" kern="1200" cap="none" spc="0" normalizeH="0" noProof="0" dirty="0" smtClean="0">
                <a:ln>
                  <a:noFill/>
                </a:ln>
                <a:solidFill>
                  <a:schemeClr val="tx1"/>
                </a:solidFill>
                <a:effectLst/>
                <a:uLnTx/>
                <a:uFillTx/>
                <a:latin typeface="Optima"/>
                <a:ea typeface="+mn-ea"/>
                <a:cs typeface="Optima"/>
              </a:rPr>
              <a:t> A constraint satisfaction problem!</a:t>
            </a:r>
            <a:endParaRPr kumimoji="0" lang="en-US" sz="1800" b="0" i="0" u="none" strike="noStrike" kern="1200" cap="none" spc="0" normalizeH="0" baseline="0" noProof="0" dirty="0">
              <a:ln>
                <a:noFill/>
              </a:ln>
              <a:solidFill>
                <a:schemeClr val="tx1"/>
              </a:solidFill>
              <a:effectLst/>
              <a:uLnTx/>
              <a:uFillTx/>
              <a:latin typeface="Optima"/>
              <a:ea typeface="+mn-ea"/>
              <a:cs typeface="Optima"/>
            </a:endParaRPr>
          </a:p>
        </p:txBody>
      </p:sp>
      <p:pic>
        <p:nvPicPr>
          <p:cNvPr id="5" name="Picture 4" descr="binarygraph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045" y="2849088"/>
            <a:ext cx="5466729" cy="3094962"/>
          </a:xfrm>
          <a:prstGeom prst="rect">
            <a:avLst/>
          </a:prstGeom>
        </p:spPr>
      </p:pic>
      <p:pic>
        <p:nvPicPr>
          <p:cNvPr id="6" name="Picture 5" descr="binarygraph_labe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045" y="2849088"/>
            <a:ext cx="5466729" cy="3094962"/>
          </a:xfrm>
          <a:prstGeom prst="rect">
            <a:avLst/>
          </a:prstGeom>
        </p:spPr>
      </p:pic>
    </p:spTree>
    <p:extLst>
      <p:ext uri="{BB962C8B-B14F-4D97-AF65-F5344CB8AC3E}">
        <p14:creationId xmlns:p14="http://schemas.microsoft.com/office/powerpoint/2010/main" val="3770190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The</a:t>
            </a:r>
            <a:r>
              <a:rPr kumimoji="0" lang="it-IT" sz="3000" b="1" i="0" u="none" strike="noStrike" kern="0" cap="none" spc="0" normalizeH="0" noProof="0">
                <a:ln>
                  <a:noFill/>
                </a:ln>
                <a:solidFill>
                  <a:srgbClr val="A40000"/>
                </a:solidFill>
                <a:effectLst/>
                <a:uLnTx/>
                <a:uFillTx/>
                <a:latin typeface="Optima"/>
                <a:ea typeface="ＭＳ Ｐゴシック" pitchFamily="-108" charset="-128"/>
                <a:cs typeface="Optima"/>
              </a:rPr>
              <a:t> graph transduction game</a:t>
            </a:r>
            <a:endPar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endParaRPr>
          </a:p>
        </p:txBody>
      </p:sp>
      <p:sp>
        <p:nvSpPr>
          <p:cNvPr id="10" name="Rettangolo 9"/>
          <p:cNvSpPr/>
          <p:nvPr/>
        </p:nvSpPr>
        <p:spPr>
          <a:xfrm>
            <a:off x="1259632" y="1502724"/>
            <a:ext cx="7400348" cy="3222420"/>
          </a:xfrm>
          <a:prstGeom prst="rect">
            <a:avLst/>
          </a:prstGeom>
        </p:spPr>
        <p:txBody>
          <a:bodyPr wrap="square">
            <a:spAutoFit/>
          </a:bodyPr>
          <a:lstStyle/>
          <a:p>
            <a:pPr algn="just">
              <a:spcAft>
                <a:spcPts val="1200"/>
              </a:spcAft>
              <a:buClr>
                <a:srgbClr val="CCCCFF"/>
              </a:buClr>
            </a:pPr>
            <a:r>
              <a:rPr lang="it-IT" sz="1700" i="0" smtClean="0">
                <a:solidFill>
                  <a:srgbClr val="000000"/>
                </a:solidFill>
                <a:latin typeface="Optima"/>
                <a:cs typeface="Optima"/>
              </a:rPr>
              <a:t>Given a weighted graph </a:t>
            </a:r>
            <a:r>
              <a:rPr lang="en-US" sz="1700" i="0" dirty="0" smtClean="0">
                <a:solidFill>
                  <a:srgbClr val="000000"/>
                </a:solidFill>
                <a:latin typeface="Optima"/>
                <a:cs typeface="Optima"/>
              </a:rPr>
              <a:t>G = (V, E, w)</a:t>
            </a:r>
            <a:r>
              <a:rPr lang="it-IT" sz="1700" i="0" smtClean="0">
                <a:solidFill>
                  <a:srgbClr val="000000"/>
                </a:solidFill>
                <a:latin typeface="Optima"/>
                <a:cs typeface="Optima"/>
              </a:rPr>
              <a:t>, the graph trasduction game is as follow:</a:t>
            </a:r>
          </a:p>
          <a:p>
            <a:pPr marL="792000" indent="-342000" algn="just">
              <a:buClr>
                <a:srgbClr val="FF0000"/>
              </a:buClr>
              <a:buFont typeface="Wingdings" charset="2"/>
              <a:buChar char="ü"/>
            </a:pPr>
            <a:r>
              <a:rPr lang="it-IT" sz="1700" i="0" smtClean="0">
                <a:solidFill>
                  <a:srgbClr val="000000"/>
                </a:solidFill>
                <a:latin typeface="Optima"/>
                <a:cs typeface="Optima"/>
              </a:rPr>
              <a:t>Nodes = players</a:t>
            </a:r>
          </a:p>
          <a:p>
            <a:pPr marL="792000" indent="-342000" algn="just">
              <a:buClr>
                <a:srgbClr val="FF0000"/>
              </a:buClr>
              <a:buFont typeface="Wingdings" charset="2"/>
              <a:buChar char="ü"/>
            </a:pPr>
            <a:r>
              <a:rPr lang="it-IT" sz="1700" i="0" smtClean="0">
                <a:solidFill>
                  <a:srgbClr val="000000"/>
                </a:solidFill>
                <a:latin typeface="Optima"/>
                <a:cs typeface="Optima"/>
              </a:rPr>
              <a:t>Labels = pure strategies </a:t>
            </a:r>
          </a:p>
          <a:p>
            <a:pPr marL="792000" indent="-342000" algn="just">
              <a:buClr>
                <a:srgbClr val="FF0000"/>
              </a:buClr>
              <a:buFont typeface="Wingdings" charset="2"/>
              <a:buChar char="ü"/>
            </a:pPr>
            <a:r>
              <a:rPr lang="it-IT" sz="1700" i="0" smtClean="0">
                <a:solidFill>
                  <a:srgbClr val="000000"/>
                </a:solidFill>
                <a:latin typeface="Optima"/>
                <a:cs typeface="Optima"/>
              </a:rPr>
              <a:t>Weighted labeling assignments = mixed strategies </a:t>
            </a:r>
          </a:p>
          <a:p>
            <a:pPr marL="792000" indent="-342000" algn="just">
              <a:spcAft>
                <a:spcPts val="1200"/>
              </a:spcAft>
              <a:buClr>
                <a:srgbClr val="FF0000"/>
              </a:buClr>
              <a:buFont typeface="Wingdings" charset="2"/>
              <a:buChar char="ü"/>
            </a:pPr>
            <a:r>
              <a:rPr lang="it-IT" sz="1700" i="0" smtClean="0">
                <a:solidFill>
                  <a:srgbClr val="000000"/>
                </a:solidFill>
                <a:latin typeface="Optima"/>
                <a:cs typeface="Optima"/>
              </a:rPr>
              <a:t>Compatibility coefficients = payoffs</a:t>
            </a:r>
          </a:p>
          <a:p>
            <a:pPr algn="just">
              <a:spcAft>
                <a:spcPts val="1200"/>
              </a:spcAft>
              <a:buClr>
                <a:srgbClr val="CCCCFF"/>
              </a:buClr>
            </a:pPr>
            <a:r>
              <a:rPr lang="en-US" sz="1700" i="0" dirty="0" smtClean="0">
                <a:solidFill>
                  <a:srgbClr val="000000"/>
                </a:solidFill>
                <a:latin typeface="Optima"/>
                <a:cs typeface="Optima"/>
              </a:rPr>
              <a:t>The transduction game is in fact played among the unlabeled players to choose their memberships.</a:t>
            </a:r>
            <a:endParaRPr lang="it-IT" sz="1700" i="0" smtClean="0">
              <a:solidFill>
                <a:srgbClr val="000000"/>
              </a:solidFill>
              <a:latin typeface="Optima"/>
              <a:cs typeface="Optima"/>
            </a:endParaRPr>
          </a:p>
          <a:p>
            <a:pPr marL="792000" indent="-342000" algn="just">
              <a:buClr>
                <a:srgbClr val="FF0000"/>
              </a:buClr>
              <a:buFont typeface="Wingdings" charset="2"/>
              <a:buChar char="ü"/>
            </a:pPr>
            <a:r>
              <a:rPr lang="it-IT" sz="1700" i="0" smtClean="0">
                <a:solidFill>
                  <a:srgbClr val="000000"/>
                </a:solidFill>
                <a:latin typeface="Optima"/>
                <a:cs typeface="Optima"/>
              </a:rPr>
              <a:t>Consistent labeling = Nash equilibrium</a:t>
            </a:r>
          </a:p>
        </p:txBody>
      </p:sp>
      <p:sp>
        <p:nvSpPr>
          <p:cNvPr id="11" name="CasellaDiTesto 10"/>
          <p:cNvSpPr txBox="1"/>
          <p:nvPr/>
        </p:nvSpPr>
        <p:spPr>
          <a:xfrm>
            <a:off x="1276108" y="5003884"/>
            <a:ext cx="7400348" cy="353943"/>
          </a:xfrm>
          <a:prstGeom prst="rect">
            <a:avLst/>
          </a:prstGeom>
          <a:noFill/>
        </p:spPr>
        <p:txBody>
          <a:bodyPr wrap="square" rtlCol="0">
            <a:spAutoFit/>
          </a:bodyPr>
          <a:lstStyle/>
          <a:p>
            <a:pPr algn="just">
              <a:buClr>
                <a:srgbClr val="CCCCFF"/>
              </a:buClr>
            </a:pPr>
            <a:r>
              <a:rPr lang="it-IT" sz="1700" i="0">
                <a:solidFill>
                  <a:srgbClr val="000000"/>
                </a:solidFill>
                <a:latin typeface="Optima"/>
                <a:cs typeface="Optima"/>
              </a:rPr>
              <a:t>Can be solved used standard relaxation labeling / replicator dynamics.</a:t>
            </a:r>
          </a:p>
        </p:txBody>
      </p:sp>
      <p:sp>
        <p:nvSpPr>
          <p:cNvPr id="12" name="CasellaDiTesto 11"/>
          <p:cNvSpPr txBox="1"/>
          <p:nvPr/>
        </p:nvSpPr>
        <p:spPr>
          <a:xfrm>
            <a:off x="1276108" y="5805264"/>
            <a:ext cx="7400348" cy="615553"/>
          </a:xfrm>
          <a:prstGeom prst="rect">
            <a:avLst/>
          </a:prstGeom>
          <a:noFill/>
        </p:spPr>
        <p:txBody>
          <a:bodyPr wrap="square" rtlCol="0">
            <a:spAutoFit/>
          </a:bodyPr>
          <a:lstStyle/>
          <a:p>
            <a:pPr algn="just">
              <a:buClr>
                <a:srgbClr val="CCCCFF"/>
              </a:buClr>
            </a:pPr>
            <a:r>
              <a:rPr lang="it-IT" sz="1700" b="1" i="0">
                <a:solidFill>
                  <a:srgbClr val="000000"/>
                </a:solidFill>
                <a:latin typeface="Optima"/>
                <a:cs typeface="Optima"/>
              </a:rPr>
              <a:t>Applications:</a:t>
            </a:r>
            <a:r>
              <a:rPr lang="it-IT" sz="1700" i="0">
                <a:solidFill>
                  <a:srgbClr val="000000"/>
                </a:solidFill>
                <a:latin typeface="Optima"/>
                <a:cs typeface="Optima"/>
              </a:rPr>
              <a:t> NLP (see next part), interactive image segmentation, content-based image retrieval, people tracking and re-identification, etc.</a:t>
            </a:r>
          </a:p>
        </p:txBody>
      </p:sp>
    </p:spTree>
    <p:extLst>
      <p:ext uri="{BB962C8B-B14F-4D97-AF65-F5344CB8AC3E}">
        <p14:creationId xmlns:p14="http://schemas.microsoft.com/office/powerpoint/2010/main" val="24169970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In short…</a:t>
            </a:r>
          </a:p>
        </p:txBody>
      </p:sp>
      <p:sp>
        <p:nvSpPr>
          <p:cNvPr id="10" name="Content Placeholder 2"/>
          <p:cNvSpPr txBox="1">
            <a:spLocks/>
          </p:cNvSpPr>
          <p:nvPr/>
        </p:nvSpPr>
        <p:spPr>
          <a:xfrm>
            <a:off x="1371600" y="1639342"/>
            <a:ext cx="7162800" cy="2853408"/>
          </a:xfrm>
          <a:prstGeom prst="rect">
            <a:avLst/>
          </a:prstGeom>
        </p:spPr>
        <p:txBody>
          <a:bodyPr vert="horz" lIns="91440" tIns="45720" rIns="91440" bIns="45720" rtlCol="0">
            <a:noAutofit/>
          </a:bodyPr>
          <a:lstStyle/>
          <a:p>
            <a:pPr marR="0" lvl="0" indent="-342900" algn="just" defTabSz="457200" rtl="0" eaLnBrk="1" fontAlgn="auto" latinLnBrk="0" hangingPunct="1">
              <a:lnSpc>
                <a:spcPct val="100000"/>
              </a:lnSpc>
              <a:spcBef>
                <a:spcPct val="20000"/>
              </a:spcBef>
              <a:spcAft>
                <a:spcPts val="0"/>
              </a:spcAft>
              <a:buClrTx/>
              <a:buSzTx/>
              <a:tabLst/>
              <a:defRPr/>
            </a:pPr>
            <a:r>
              <a:rPr lang="en-US" sz="1800" i="0" dirty="0" smtClean="0">
                <a:latin typeface="Optima"/>
                <a:cs typeface="Optima"/>
              </a:rPr>
              <a:t>G</a:t>
            </a:r>
            <a:r>
              <a:rPr kumimoji="0" lang="en-US" sz="1800" b="0" i="0" u="none" strike="noStrike" kern="1200" cap="none" spc="0" normalizeH="0" baseline="0" noProof="0" dirty="0" smtClean="0">
                <a:ln>
                  <a:noFill/>
                </a:ln>
                <a:solidFill>
                  <a:schemeClr val="tx1"/>
                </a:solidFill>
                <a:effectLst/>
                <a:uLnTx/>
                <a:uFillTx/>
                <a:latin typeface="Optima"/>
                <a:cs typeface="Optima"/>
              </a:rPr>
              <a:t>raph transduction</a:t>
            </a:r>
            <a:r>
              <a:rPr kumimoji="0" lang="en-US" sz="1800" b="0" i="0" u="none" strike="noStrike" kern="1200" cap="none" spc="0" normalizeH="0" noProof="0" dirty="0" smtClean="0">
                <a:ln>
                  <a:noFill/>
                </a:ln>
                <a:solidFill>
                  <a:schemeClr val="tx1"/>
                </a:solidFill>
                <a:effectLst/>
                <a:uLnTx/>
                <a:uFillTx/>
                <a:latin typeface="Optima"/>
                <a:cs typeface="Optima"/>
              </a:rPr>
              <a:t> can be formulated as a </a:t>
            </a:r>
            <a:r>
              <a:rPr kumimoji="0" lang="en-US" sz="1800" b="0" i="0" u="none" strike="noStrike" kern="1200" cap="none" spc="0" normalizeH="0" baseline="0" noProof="0" dirty="0" err="1" smtClean="0">
                <a:ln>
                  <a:noFill/>
                </a:ln>
                <a:solidFill>
                  <a:srgbClr val="000000"/>
                </a:solidFill>
                <a:effectLst/>
                <a:uLnTx/>
                <a:uFillTx/>
                <a:latin typeface="Optima"/>
                <a:cs typeface="Optima"/>
              </a:rPr>
              <a:t>non-cooperative</a:t>
            </a:r>
            <a:r>
              <a:rPr kumimoji="0" lang="en-US" sz="1800" b="0" i="0" u="none" strike="noStrike" kern="1200" cap="none" spc="0" normalizeH="0" baseline="0" noProof="0" dirty="0" smtClean="0">
                <a:ln>
                  <a:noFill/>
                </a:ln>
                <a:solidFill>
                  <a:srgbClr val="000000"/>
                </a:solidFill>
                <a:effectLst/>
                <a:uLnTx/>
                <a:uFillTx/>
                <a:latin typeface="Optima"/>
                <a:cs typeface="Optima"/>
              </a:rPr>
              <a:t> game (i.e., a consistent labeling problem).</a:t>
            </a:r>
          </a:p>
          <a:p>
            <a:pPr marR="0" lvl="0" indent="-342900" algn="just" defTabSz="457200" rtl="0" eaLnBrk="1" fontAlgn="auto" latinLnBrk="0" hangingPunct="1">
              <a:lnSpc>
                <a:spcPct val="100000"/>
              </a:lnSpc>
              <a:spcBef>
                <a:spcPct val="20000"/>
              </a:spcBef>
              <a:spcAft>
                <a:spcPts val="0"/>
              </a:spcAft>
              <a:buClrTx/>
              <a:buSzTx/>
              <a:tabLst/>
              <a:defRPr/>
            </a:pPr>
            <a:endParaRPr kumimoji="0" lang="en-US" sz="1800" b="0" i="0" strike="noStrike" kern="1200" cap="none" spc="0" normalizeH="0" baseline="0" noProof="0" dirty="0" smtClean="0">
              <a:ln>
                <a:noFill/>
              </a:ln>
              <a:solidFill>
                <a:schemeClr val="tx1"/>
              </a:solidFill>
              <a:effectLst/>
              <a:uLnTx/>
              <a:uFillTx/>
              <a:latin typeface="Optima"/>
              <a:cs typeface="Optima"/>
            </a:endParaRPr>
          </a:p>
          <a:p>
            <a:pPr marR="0" lvl="0" indent="-342900" algn="just" defTabSz="457200" rtl="0" eaLnBrk="1" fontAlgn="auto" latinLnBrk="0" hangingPunct="1">
              <a:lnSpc>
                <a:spcPct val="100000"/>
              </a:lnSpc>
              <a:spcBef>
                <a:spcPct val="20000"/>
              </a:spcBef>
              <a:spcAft>
                <a:spcPts val="0"/>
              </a:spcAft>
              <a:buClrTx/>
              <a:buSzTx/>
              <a:tabLst/>
              <a:defRPr/>
            </a:pPr>
            <a:r>
              <a:rPr kumimoji="0" lang="en-US" sz="1800" b="0" i="0" strike="noStrike" kern="1200" cap="none" spc="0" normalizeH="0" baseline="0" noProof="0" dirty="0" smtClean="0">
                <a:ln>
                  <a:noFill/>
                </a:ln>
                <a:solidFill>
                  <a:schemeClr val="tx1"/>
                </a:solidFill>
                <a:effectLst/>
                <a:uLnTx/>
                <a:uFillTx/>
                <a:latin typeface="Optima"/>
                <a:cs typeface="Optima"/>
              </a:rPr>
              <a:t>The proposed game-theoretic framework can cope with</a:t>
            </a:r>
            <a:r>
              <a:rPr kumimoji="0" lang="en-US" sz="1800" b="0" i="0" strike="noStrike" kern="1200" cap="none" spc="0" normalizeH="0" noProof="0" dirty="0" smtClean="0">
                <a:ln>
                  <a:noFill/>
                </a:ln>
                <a:solidFill>
                  <a:schemeClr val="tx1"/>
                </a:solidFill>
                <a:effectLst/>
                <a:uLnTx/>
                <a:uFillTx/>
                <a:latin typeface="Optima"/>
                <a:cs typeface="Optima"/>
              </a:rPr>
              <a:t> </a:t>
            </a:r>
            <a:r>
              <a:rPr kumimoji="0" lang="en-US" sz="1800" b="1" i="0" strike="noStrike" kern="1200" cap="none" spc="0" normalizeH="0" noProof="0" dirty="0" smtClean="0">
                <a:ln>
                  <a:noFill/>
                </a:ln>
                <a:solidFill>
                  <a:schemeClr val="tx1"/>
                </a:solidFill>
                <a:effectLst/>
                <a:uLnTx/>
                <a:uFillTx/>
                <a:latin typeface="Optima"/>
                <a:cs typeface="Optima"/>
              </a:rPr>
              <a:t>symmetric,</a:t>
            </a:r>
            <a:r>
              <a:rPr kumimoji="0" lang="en-US" sz="1800" b="0" i="0" strike="noStrike" kern="1200" cap="none" spc="0" normalizeH="0" baseline="0" noProof="0" dirty="0" smtClean="0">
                <a:ln>
                  <a:noFill/>
                </a:ln>
                <a:solidFill>
                  <a:schemeClr val="tx1"/>
                </a:solidFill>
                <a:effectLst/>
                <a:uLnTx/>
                <a:uFillTx/>
                <a:latin typeface="Optima"/>
                <a:cs typeface="Optima"/>
              </a:rPr>
              <a:t> </a:t>
            </a:r>
            <a:r>
              <a:rPr kumimoji="0" lang="en-US" sz="1800" b="1" i="0" strike="noStrike" kern="1200" cap="none" spc="0" normalizeH="0" baseline="0" noProof="0" dirty="0" smtClean="0">
                <a:ln>
                  <a:noFill/>
                </a:ln>
                <a:solidFill>
                  <a:srgbClr val="000000"/>
                </a:solidFill>
                <a:effectLst/>
                <a:uLnTx/>
                <a:uFillTx/>
                <a:latin typeface="Optima"/>
                <a:cs typeface="Optima"/>
              </a:rPr>
              <a:t>negative and asymmetric similarities</a:t>
            </a:r>
            <a:r>
              <a:rPr kumimoji="0" lang="en-US" sz="1800" i="0" strike="noStrike" kern="1200" cap="none" spc="0" normalizeH="0" baseline="0" noProof="0" dirty="0" smtClean="0">
                <a:ln>
                  <a:noFill/>
                </a:ln>
                <a:solidFill>
                  <a:srgbClr val="000000"/>
                </a:solidFill>
                <a:effectLst/>
                <a:uLnTx/>
                <a:uFillTx/>
                <a:latin typeface="Optima"/>
                <a:cs typeface="Optima"/>
              </a:rPr>
              <a:t> (none of the existing techniques</a:t>
            </a:r>
            <a:r>
              <a:rPr kumimoji="0" lang="en-US" sz="1800" i="0" strike="noStrike" kern="1200" cap="none" spc="0" normalizeH="0" noProof="0" dirty="0" smtClean="0">
                <a:ln>
                  <a:noFill/>
                </a:ln>
                <a:solidFill>
                  <a:srgbClr val="000000"/>
                </a:solidFill>
                <a:effectLst/>
                <a:uLnTx/>
                <a:uFillTx/>
                <a:latin typeface="Optima"/>
                <a:cs typeface="Optima"/>
              </a:rPr>
              <a:t> is able to deal with all three types of similarities)</a:t>
            </a:r>
            <a:r>
              <a:rPr kumimoji="0" lang="en-US" sz="1800" i="0" strike="noStrike" kern="1200" cap="none" spc="0" normalizeH="0" baseline="0" noProof="0" dirty="0" smtClean="0">
                <a:ln>
                  <a:noFill/>
                </a:ln>
                <a:solidFill>
                  <a:srgbClr val="000000"/>
                </a:solidFill>
                <a:effectLst/>
                <a:uLnTx/>
                <a:uFillTx/>
                <a:latin typeface="Optima"/>
                <a:cs typeface="Optima"/>
              </a:rPr>
              <a:t>.</a:t>
            </a:r>
            <a:endParaRPr kumimoji="0" lang="en-US" sz="1800" i="0" strike="noStrike" kern="1200" cap="none" spc="0" normalizeH="0" baseline="0" noProof="0" dirty="0" smtClean="0">
              <a:ln>
                <a:noFill/>
              </a:ln>
              <a:solidFill>
                <a:schemeClr val="tx1"/>
              </a:solidFill>
              <a:effectLst/>
              <a:uLnTx/>
              <a:uFillTx/>
              <a:latin typeface="Optima"/>
              <a:cs typeface="Optima"/>
            </a:endParaRPr>
          </a:p>
          <a:p>
            <a:pPr marR="0" lvl="0" indent="0" algn="just" defTabSz="457200" rtl="0" eaLnBrk="1" fontAlgn="auto" latinLnBrk="0" hangingPunct="1">
              <a:lnSpc>
                <a:spcPct val="100000"/>
              </a:lnSpc>
              <a:spcBef>
                <a:spcPct val="20000"/>
              </a:spcBef>
              <a:spcAft>
                <a:spcPts val="0"/>
              </a:spcAft>
              <a:buClrTx/>
              <a:buSzTx/>
              <a:tabLst/>
              <a:defRPr/>
            </a:pPr>
            <a:endParaRPr kumimoji="0" lang="en-US" sz="1800" b="0" i="0" strike="noStrike" kern="1200" cap="none" spc="0" normalizeH="0" baseline="0" noProof="0" dirty="0" smtClean="0">
              <a:ln>
                <a:noFill/>
              </a:ln>
              <a:solidFill>
                <a:schemeClr val="tx1"/>
              </a:solidFill>
              <a:effectLst/>
              <a:uLnTx/>
              <a:uFillTx/>
              <a:latin typeface="Optima"/>
              <a:cs typeface="Optima"/>
            </a:endParaRPr>
          </a:p>
          <a:p>
            <a:pPr marR="0" lvl="0" indent="-342900" algn="just" defTabSz="457200" rtl="0" eaLnBrk="1" fontAlgn="auto" latinLnBrk="0" hangingPunct="1">
              <a:lnSpc>
                <a:spcPct val="100000"/>
              </a:lnSpc>
              <a:spcBef>
                <a:spcPct val="20000"/>
              </a:spcBef>
              <a:spcAft>
                <a:spcPts val="0"/>
              </a:spcAft>
              <a:buClrTx/>
              <a:buSzTx/>
              <a:tabLst/>
              <a:defRPr/>
            </a:pPr>
            <a:r>
              <a:rPr lang="en-US" sz="1800" i="0" dirty="0" smtClean="0">
                <a:latin typeface="Optima"/>
                <a:cs typeface="Optima"/>
              </a:rPr>
              <a:t>Experimental </a:t>
            </a:r>
            <a:r>
              <a:rPr kumimoji="0" lang="en-US" sz="1800" b="0" i="0" strike="noStrike" kern="1200" cap="none" spc="0" normalizeH="0" baseline="0" noProof="0" dirty="0" smtClean="0">
                <a:ln>
                  <a:noFill/>
                </a:ln>
                <a:solidFill>
                  <a:schemeClr val="tx1"/>
                </a:solidFill>
                <a:effectLst/>
                <a:uLnTx/>
                <a:uFillTx/>
                <a:latin typeface="Optima"/>
                <a:cs typeface="Optima"/>
              </a:rPr>
              <a:t>results on standard datasets </a:t>
            </a:r>
            <a:r>
              <a:rPr kumimoji="0" lang="en-US" sz="1800" b="0" i="0" strike="noStrike" kern="1200" cap="none" spc="0" normalizeH="0" baseline="0" noProof="0" dirty="0">
                <a:ln>
                  <a:noFill/>
                </a:ln>
                <a:solidFill>
                  <a:schemeClr val="tx1"/>
                </a:solidFill>
                <a:effectLst/>
                <a:uLnTx/>
                <a:uFillTx/>
                <a:latin typeface="Optima"/>
                <a:cs typeface="Optima"/>
              </a:rPr>
              <a:t>show that </a:t>
            </a:r>
            <a:r>
              <a:rPr kumimoji="0" lang="en-US" sz="1800" b="0" i="0" strike="noStrike" kern="1200" cap="none" spc="0" normalizeH="0" baseline="0" noProof="0" dirty="0" smtClean="0">
                <a:ln>
                  <a:noFill/>
                </a:ln>
                <a:solidFill>
                  <a:schemeClr val="tx1"/>
                </a:solidFill>
                <a:effectLst/>
                <a:uLnTx/>
                <a:uFillTx/>
                <a:latin typeface="Optima"/>
                <a:cs typeface="Optima"/>
              </a:rPr>
              <a:t>our approach </a:t>
            </a:r>
            <a:r>
              <a:rPr kumimoji="0" lang="en-US" sz="1800" b="0" i="0" strike="noStrike" kern="1200" cap="none" spc="0" normalizeH="0" baseline="0" noProof="0" dirty="0">
                <a:ln>
                  <a:noFill/>
                </a:ln>
                <a:solidFill>
                  <a:schemeClr val="tx1"/>
                </a:solidFill>
                <a:effectLst/>
                <a:uLnTx/>
                <a:uFillTx/>
                <a:latin typeface="Optima"/>
                <a:cs typeface="Optima"/>
              </a:rPr>
              <a:t>is not only more general but also competitive with standard approaches.</a:t>
            </a:r>
          </a:p>
          <a:p>
            <a:pPr marR="0" lvl="0" indent="-342900" algn="just" defTabSz="457200" rtl="0" eaLnBrk="1" fontAlgn="auto" latinLnBrk="0" hangingPunct="1">
              <a:lnSpc>
                <a:spcPct val="100000"/>
              </a:lnSpc>
              <a:spcBef>
                <a:spcPct val="20000"/>
              </a:spcBef>
              <a:spcAft>
                <a:spcPts val="0"/>
              </a:spcAft>
              <a:buClrTx/>
              <a:buSzTx/>
              <a:tabLst/>
              <a:defRPr/>
            </a:pPr>
            <a:endParaRPr lang="en-US" sz="1800" i="0" dirty="0">
              <a:latin typeface="Optima"/>
              <a:cs typeface="Optima"/>
            </a:endParaRPr>
          </a:p>
          <a:p>
            <a:pPr marR="0" lvl="0" indent="-342900" algn="just" defTabSz="457200" rtl="0" eaLnBrk="1" fontAlgn="auto" latinLnBrk="0" hangingPunct="1">
              <a:lnSpc>
                <a:spcPct val="100000"/>
              </a:lnSpc>
              <a:spcBef>
                <a:spcPct val="20000"/>
              </a:spcBef>
              <a:spcAft>
                <a:spcPts val="0"/>
              </a:spcAft>
              <a:buClrTx/>
              <a:buSzTx/>
              <a:tabLst/>
              <a:defRPr/>
            </a:pPr>
            <a:endParaRPr kumimoji="0" lang="en-US" sz="1800" b="0" i="0" strike="noStrike" kern="1200" cap="none" spc="0" normalizeH="0" baseline="0" noProof="0" dirty="0">
              <a:ln>
                <a:noFill/>
              </a:ln>
              <a:solidFill>
                <a:schemeClr val="tx1"/>
              </a:solidFill>
              <a:effectLst/>
              <a:uLnTx/>
              <a:uFillTx/>
              <a:latin typeface="Optima"/>
              <a:cs typeface="Optima"/>
            </a:endParaRPr>
          </a:p>
        </p:txBody>
      </p:sp>
      <p:sp>
        <p:nvSpPr>
          <p:cNvPr id="11" name="CasellaDiTesto 10"/>
          <p:cNvSpPr txBox="1"/>
          <p:nvPr/>
        </p:nvSpPr>
        <p:spPr>
          <a:xfrm>
            <a:off x="1687016" y="5373216"/>
            <a:ext cx="6629400" cy="584776"/>
          </a:xfrm>
          <a:prstGeom prst="rect">
            <a:avLst/>
          </a:prstGeom>
          <a:solidFill>
            <a:schemeClr val="accent5">
              <a:alpha val="45000"/>
            </a:schemeClr>
          </a:solidFill>
          <a:ln>
            <a:solidFill>
              <a:schemeClr val="bg2"/>
            </a:solidFill>
          </a:ln>
          <a:effectLst>
            <a:outerShdw blurRad="50800" dist="88900" dir="2700000" algn="tl" rotWithShape="0">
              <a:srgbClr val="000000">
                <a:alpha val="43000"/>
              </a:srgbClr>
            </a:outerShdw>
          </a:effectLst>
        </p:spPr>
        <p:txBody>
          <a:bodyPr wrap="square" rtlCol="0">
            <a:spAutoFit/>
          </a:bodyPr>
          <a:lstStyle/>
          <a:p>
            <a:pPr indent="-457200" algn="just">
              <a:spcAft>
                <a:spcPts val="1000"/>
              </a:spcAft>
            </a:pPr>
            <a:r>
              <a:rPr lang="it-IT" sz="1600" i="0">
                <a:latin typeface="Optima"/>
                <a:cs typeface="Optima"/>
              </a:rPr>
              <a:t>A. Erdem and M. Pelillo. Graph transduction as a noncooperative game.</a:t>
            </a:r>
            <a:r>
              <a:rPr lang="it-IT" sz="1600">
                <a:latin typeface="Optima"/>
                <a:cs typeface="Optima"/>
              </a:rPr>
              <a:t> Neural Computation</a:t>
            </a:r>
            <a:r>
              <a:rPr lang="it-IT" sz="1600" i="0">
                <a:latin typeface="Optima"/>
                <a:cs typeface="Optima"/>
              </a:rPr>
              <a:t> 24(3) (March 2012).</a:t>
            </a:r>
          </a:p>
        </p:txBody>
      </p:sp>
    </p:spTree>
    <p:extLst>
      <p:ext uri="{BB962C8B-B14F-4D97-AF65-F5344CB8AC3E}">
        <p14:creationId xmlns:p14="http://schemas.microsoft.com/office/powerpoint/2010/main" val="31443136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Extensions</a:t>
            </a:r>
          </a:p>
        </p:txBody>
      </p:sp>
      <p:sp>
        <p:nvSpPr>
          <p:cNvPr id="10" name="Content Placeholder 2"/>
          <p:cNvSpPr txBox="1">
            <a:spLocks/>
          </p:cNvSpPr>
          <p:nvPr/>
        </p:nvSpPr>
        <p:spPr>
          <a:xfrm>
            <a:off x="1371600" y="1711349"/>
            <a:ext cx="7162800" cy="4525963"/>
          </a:xfrm>
          <a:prstGeom prst="rect">
            <a:avLst/>
          </a:prstGeom>
        </p:spPr>
        <p:txBody>
          <a:bodyPr vert="horz" lIns="91440" tIns="45720" rIns="91440" bIns="45720" rtlCol="0">
            <a:noAutofit/>
          </a:bodyPr>
          <a:lstStyle/>
          <a:p>
            <a:pPr marR="0" lvl="0" indent="-342900" algn="just" defTabSz="457200" rtl="0" eaLnBrk="1" fontAlgn="auto" latinLnBrk="0" hangingPunct="1">
              <a:lnSpc>
                <a:spcPct val="100000"/>
              </a:lnSpc>
              <a:spcBef>
                <a:spcPct val="20000"/>
              </a:spcBef>
              <a:spcAft>
                <a:spcPts val="0"/>
              </a:spcAft>
              <a:buClrTx/>
              <a:buSzTx/>
              <a:tabLst/>
              <a:defRPr/>
            </a:pPr>
            <a:r>
              <a:rPr lang="en-US" sz="1800" i="0" dirty="0">
                <a:latin typeface="Optima"/>
                <a:cs typeface="Optima"/>
              </a:rPr>
              <a:t>The approach described here is being naturally extended along several directions:</a:t>
            </a:r>
          </a:p>
          <a:p>
            <a:pPr marL="360000" marR="0" lvl="0" indent="-342900" algn="just" defTabSz="457200" rtl="0" eaLnBrk="1" fontAlgn="auto" latinLnBrk="0" hangingPunct="1">
              <a:lnSpc>
                <a:spcPct val="100000"/>
              </a:lnSpc>
              <a:spcBef>
                <a:spcPct val="20000"/>
              </a:spcBef>
              <a:spcAft>
                <a:spcPts val="0"/>
              </a:spcAft>
              <a:buClrTx/>
              <a:buSzTx/>
              <a:tabLst/>
              <a:defRPr/>
            </a:pPr>
            <a:endParaRPr lang="en-US" sz="1800" i="0" dirty="0">
              <a:latin typeface="Optima"/>
              <a:cs typeface="Optima"/>
            </a:endParaRPr>
          </a:p>
          <a:p>
            <a:pPr marL="360000" marR="0" lvl="0" indent="-342900" algn="just" defTabSz="457200" rtl="0" eaLnBrk="1" fontAlgn="auto" latinLnBrk="0" hangingPunct="1">
              <a:lnSpc>
                <a:spcPct val="100000"/>
              </a:lnSpc>
              <a:spcBef>
                <a:spcPct val="20000"/>
              </a:spcBef>
              <a:spcAft>
                <a:spcPts val="0"/>
              </a:spcAft>
              <a:buClr>
                <a:srgbClr val="800000"/>
              </a:buClr>
              <a:buSzTx/>
              <a:buFont typeface="Wingdings" charset="2"/>
              <a:buChar char="ü"/>
              <a:tabLst/>
              <a:defRPr/>
            </a:pPr>
            <a:r>
              <a:rPr lang="en-US" sz="1800" i="0" dirty="0">
                <a:latin typeface="Optima"/>
                <a:cs typeface="Optima"/>
              </a:rPr>
              <a:t>Using more powerful algorithms than “plain” replicator dynamics (e.g., </a:t>
            </a:r>
            <a:r>
              <a:rPr lang="it-IT" sz="1800" i="0" dirty="0">
                <a:latin typeface="Optima"/>
                <a:cs typeface="Optima"/>
              </a:rPr>
              <a:t>Porter et al., 2008; Rota Bulò and Bomze, 2010)</a:t>
            </a:r>
            <a:endParaRPr lang="en-US" sz="1800" i="0" dirty="0">
              <a:latin typeface="Optima"/>
              <a:cs typeface="Optima"/>
            </a:endParaRPr>
          </a:p>
          <a:p>
            <a:pPr marL="360000" marR="0" lvl="0" indent="-342900" algn="just" defTabSz="457200" rtl="0" eaLnBrk="1" fontAlgn="auto" latinLnBrk="0" hangingPunct="1">
              <a:lnSpc>
                <a:spcPct val="100000"/>
              </a:lnSpc>
              <a:spcBef>
                <a:spcPct val="20000"/>
              </a:spcBef>
              <a:spcAft>
                <a:spcPts val="0"/>
              </a:spcAft>
              <a:buClr>
                <a:srgbClr val="800000"/>
              </a:buClr>
              <a:buSzTx/>
              <a:buFont typeface="Wingdings" charset="2"/>
              <a:buChar char="ü"/>
              <a:tabLst/>
              <a:defRPr/>
            </a:pPr>
            <a:endParaRPr lang="en-US" sz="1800" i="0" dirty="0">
              <a:latin typeface="Optima"/>
              <a:cs typeface="Optima"/>
            </a:endParaRPr>
          </a:p>
          <a:p>
            <a:pPr marL="360000" indent="-342900" algn="just" defTabSz="457200" fontAlgn="auto">
              <a:spcAft>
                <a:spcPts val="0"/>
              </a:spcAft>
              <a:buClr>
                <a:srgbClr val="800000"/>
              </a:buClr>
              <a:buFont typeface="Wingdings" charset="2"/>
              <a:buChar char="ü"/>
              <a:defRPr/>
            </a:pPr>
            <a:r>
              <a:rPr lang="en-US" sz="1800" i="0" dirty="0">
                <a:latin typeface="Optima"/>
                <a:cs typeface="Optima"/>
              </a:rPr>
              <a:t>Dealing with high-order interactions (i.e., hypergraphs) </a:t>
            </a:r>
            <a:r>
              <a:rPr lang="it-IT" sz="1800" i="0" dirty="0">
                <a:latin typeface="Optima"/>
                <a:cs typeface="Optima"/>
              </a:rPr>
              <a:t>(e.g., Agarwal et al., 2006; Rota Bulò and Pelillo, 2013)</a:t>
            </a:r>
          </a:p>
          <a:p>
            <a:pPr marL="360000" marR="0" lvl="0" indent="-342900" algn="just" defTabSz="457200" rtl="0" eaLnBrk="1" fontAlgn="auto" latinLnBrk="0" hangingPunct="1">
              <a:lnSpc>
                <a:spcPct val="100000"/>
              </a:lnSpc>
              <a:spcBef>
                <a:spcPct val="20000"/>
              </a:spcBef>
              <a:spcAft>
                <a:spcPts val="0"/>
              </a:spcAft>
              <a:buClr>
                <a:srgbClr val="800000"/>
              </a:buClr>
              <a:buSzTx/>
              <a:tabLst/>
              <a:defRPr/>
            </a:pPr>
            <a:endParaRPr lang="en-US" sz="1800" i="0" dirty="0">
              <a:latin typeface="Optima"/>
              <a:cs typeface="Optima"/>
            </a:endParaRPr>
          </a:p>
          <a:p>
            <a:pPr marL="360000" marR="0" lvl="0" indent="-342900" algn="just" defTabSz="457200" rtl="0" eaLnBrk="1" fontAlgn="auto" latinLnBrk="0" hangingPunct="1">
              <a:lnSpc>
                <a:spcPct val="100000"/>
              </a:lnSpc>
              <a:spcBef>
                <a:spcPct val="20000"/>
              </a:spcBef>
              <a:spcAft>
                <a:spcPts val="0"/>
              </a:spcAft>
              <a:buClr>
                <a:srgbClr val="800000"/>
              </a:buClr>
              <a:buSzTx/>
              <a:buFont typeface="Wingdings" charset="2"/>
              <a:buChar char="ü"/>
              <a:tabLst/>
              <a:defRPr/>
            </a:pPr>
            <a:r>
              <a:rPr lang="en-US" sz="1800" i="0" dirty="0">
                <a:latin typeface="Optima"/>
                <a:cs typeface="Optima"/>
              </a:rPr>
              <a:t>From the “homophily” to the “Hume” similarity principle</a:t>
            </a:r>
          </a:p>
          <a:p>
            <a:pPr marL="17100" marR="0" lvl="0" algn="just" defTabSz="457200" rtl="0" eaLnBrk="1" fontAlgn="auto" latinLnBrk="0" hangingPunct="1">
              <a:lnSpc>
                <a:spcPct val="100000"/>
              </a:lnSpc>
              <a:spcBef>
                <a:spcPct val="20000"/>
              </a:spcBef>
              <a:spcAft>
                <a:spcPts val="0"/>
              </a:spcAft>
              <a:buClr>
                <a:srgbClr val="800000"/>
              </a:buClr>
              <a:buSzTx/>
              <a:tabLst/>
              <a:defRPr/>
            </a:pPr>
            <a:r>
              <a:rPr lang="en-US" sz="1800" i="0" dirty="0">
                <a:latin typeface="Optima"/>
                <a:cs typeface="Optima"/>
              </a:rPr>
              <a:t>		-&gt; </a:t>
            </a:r>
            <a:r>
              <a:rPr lang="en-US" sz="1800" dirty="0">
                <a:latin typeface="Optima"/>
                <a:cs typeface="Optima"/>
              </a:rPr>
              <a:t>“similar objects should be assigned similar labels”</a:t>
            </a:r>
          </a:p>
          <a:p>
            <a:pPr marL="360000" marR="0" lvl="0" indent="-342900" algn="just" defTabSz="457200" rtl="0" eaLnBrk="1" fontAlgn="auto" latinLnBrk="0" hangingPunct="1">
              <a:lnSpc>
                <a:spcPct val="100000"/>
              </a:lnSpc>
              <a:spcBef>
                <a:spcPct val="20000"/>
              </a:spcBef>
              <a:spcAft>
                <a:spcPts val="0"/>
              </a:spcAft>
              <a:buClr>
                <a:srgbClr val="800000"/>
              </a:buClr>
              <a:buSzTx/>
              <a:buFont typeface="Wingdings" charset="2"/>
              <a:buChar char="ü"/>
              <a:tabLst/>
              <a:defRPr/>
            </a:pPr>
            <a:endParaRPr lang="en-US" sz="1800" i="0" dirty="0">
              <a:latin typeface="Optima"/>
              <a:cs typeface="Optima"/>
            </a:endParaRPr>
          </a:p>
          <a:p>
            <a:pPr marL="360000" marR="0" lvl="0" indent="-342900" algn="just" defTabSz="457200" rtl="0" eaLnBrk="1" fontAlgn="auto" latinLnBrk="0" hangingPunct="1">
              <a:lnSpc>
                <a:spcPct val="100000"/>
              </a:lnSpc>
              <a:spcBef>
                <a:spcPct val="20000"/>
              </a:spcBef>
              <a:spcAft>
                <a:spcPts val="0"/>
              </a:spcAft>
              <a:buClr>
                <a:srgbClr val="800000"/>
              </a:buClr>
              <a:buSzTx/>
              <a:buFont typeface="Wingdings" charset="2"/>
              <a:buChar char="ü"/>
              <a:tabLst/>
              <a:defRPr/>
            </a:pPr>
            <a:r>
              <a:rPr kumimoji="0" lang="en-US" sz="1800" b="0" i="0" strike="noStrike" kern="1200" cap="none" spc="0" normalizeH="0" baseline="0" noProof="0" dirty="0">
                <a:ln>
                  <a:noFill/>
                </a:ln>
                <a:solidFill>
                  <a:schemeClr val="tx1"/>
                </a:solidFill>
                <a:effectLst/>
                <a:uLnTx/>
                <a:uFillTx/>
                <a:latin typeface="Optima"/>
                <a:cs typeface="Optima"/>
              </a:rPr>
              <a:t>Introducing uncertainty in “labeled” players</a:t>
            </a:r>
          </a:p>
        </p:txBody>
      </p:sp>
    </p:spTree>
    <p:extLst>
      <p:ext uri="{BB962C8B-B14F-4D97-AF65-F5344CB8AC3E}">
        <p14:creationId xmlns:p14="http://schemas.microsoft.com/office/powerpoint/2010/main" val="17775665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Word sense disambiguation</a:t>
            </a:r>
          </a:p>
        </p:txBody>
      </p:sp>
      <p:sp>
        <p:nvSpPr>
          <p:cNvPr id="84994" name="CasellaDiTesto 6"/>
          <p:cNvSpPr txBox="1">
            <a:spLocks noChangeArrowheads="1"/>
          </p:cNvSpPr>
          <p:nvPr/>
        </p:nvSpPr>
        <p:spPr bwMode="auto">
          <a:xfrm>
            <a:off x="1420097" y="1447800"/>
            <a:ext cx="7328367"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914400" indent="-45720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just">
              <a:spcBef>
                <a:spcPts val="600"/>
              </a:spcBef>
              <a:spcAft>
                <a:spcPts val="600"/>
              </a:spcAft>
              <a:buClr>
                <a:srgbClr val="FF2600"/>
              </a:buClr>
              <a:buFont typeface="Wingdings" charset="0"/>
              <a:buNone/>
            </a:pPr>
            <a:r>
              <a:rPr lang="en-US" sz="1800" i="0" smtClean="0">
                <a:solidFill>
                  <a:srgbClr val="000000"/>
                </a:solidFill>
                <a:latin typeface="Optima"/>
                <a:cs typeface="Optima"/>
              </a:rPr>
              <a:t>WSD is the task to identify the </a:t>
            </a:r>
            <a:r>
              <a:rPr lang="en-US" sz="1800" i="0" smtClean="0">
                <a:solidFill>
                  <a:srgbClr val="A40000"/>
                </a:solidFill>
                <a:latin typeface="Optima"/>
                <a:cs typeface="Optima"/>
              </a:rPr>
              <a:t>intended meaning </a:t>
            </a:r>
            <a:r>
              <a:rPr lang="en-US" sz="1800" i="0" smtClean="0">
                <a:solidFill>
                  <a:srgbClr val="000000"/>
                </a:solidFill>
                <a:latin typeface="Optima"/>
                <a:cs typeface="Optima"/>
              </a:rPr>
              <a:t>of a word based on the </a:t>
            </a:r>
            <a:r>
              <a:rPr lang="en-US" sz="1800" i="0" smtClean="0">
                <a:solidFill>
                  <a:srgbClr val="A40000"/>
                </a:solidFill>
                <a:latin typeface="Optima"/>
                <a:cs typeface="Optima"/>
              </a:rPr>
              <a:t>context</a:t>
            </a:r>
            <a:r>
              <a:rPr lang="en-US" sz="1800" i="0" smtClean="0">
                <a:solidFill>
                  <a:srgbClr val="000000"/>
                </a:solidFill>
                <a:latin typeface="Optima"/>
                <a:cs typeface="Optima"/>
              </a:rPr>
              <a:t> in which it appears.</a:t>
            </a:r>
          </a:p>
          <a:p>
            <a:pPr lvl="1" algn="just">
              <a:spcBef>
                <a:spcPct val="0"/>
              </a:spcBef>
              <a:buClr>
                <a:srgbClr val="A40000"/>
              </a:buClr>
              <a:buFont typeface="Arial"/>
              <a:buChar char="•"/>
            </a:pPr>
            <a:r>
              <a:rPr lang="en-US" sz="1800" i="0" smtClean="0">
                <a:solidFill>
                  <a:srgbClr val="000000"/>
                </a:solidFill>
                <a:latin typeface="Optima"/>
                <a:cs typeface="Optima"/>
              </a:rPr>
              <a:t>One of the </a:t>
            </a:r>
            <a:r>
              <a:rPr lang="en-US" sz="1800" i="0" smtClean="0">
                <a:solidFill>
                  <a:srgbClr val="A40000"/>
                </a:solidFill>
                <a:latin typeface="Optima"/>
                <a:cs typeface="Optima"/>
              </a:rPr>
              <a:t>stars</a:t>
            </a:r>
            <a:r>
              <a:rPr lang="en-US" sz="1800" i="0" smtClean="0">
                <a:solidFill>
                  <a:srgbClr val="000000"/>
                </a:solidFill>
                <a:latin typeface="Optima"/>
                <a:cs typeface="Optima"/>
              </a:rPr>
              <a:t> in the star cluster Pleiades [...] </a:t>
            </a:r>
          </a:p>
          <a:p>
            <a:pPr lvl="1" algn="just">
              <a:spcBef>
                <a:spcPct val="0"/>
              </a:spcBef>
              <a:buClr>
                <a:srgbClr val="A40000"/>
              </a:buClr>
              <a:buFont typeface="Arial"/>
              <a:buChar char="•"/>
            </a:pPr>
            <a:r>
              <a:rPr lang="en-US" sz="1800" i="0" smtClean="0">
                <a:solidFill>
                  <a:srgbClr val="000000"/>
                </a:solidFill>
                <a:latin typeface="Optima"/>
                <a:cs typeface="Optima"/>
              </a:rPr>
              <a:t>One of the </a:t>
            </a:r>
            <a:r>
              <a:rPr lang="en-US" sz="1800" i="0" smtClean="0">
                <a:solidFill>
                  <a:srgbClr val="A40000"/>
                </a:solidFill>
                <a:latin typeface="Optima"/>
                <a:cs typeface="Optima"/>
              </a:rPr>
              <a:t>stars</a:t>
            </a:r>
            <a:r>
              <a:rPr lang="en-US" sz="1800" i="0" smtClean="0">
                <a:solidFill>
                  <a:srgbClr val="000000"/>
                </a:solidFill>
                <a:latin typeface="Optima"/>
                <a:cs typeface="Optima"/>
              </a:rPr>
              <a:t> in the last David Lynch film [...] </a:t>
            </a:r>
          </a:p>
        </p:txBody>
      </p:sp>
      <p:pic>
        <p:nvPicPr>
          <p:cNvPr id="84995" name="Immagin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7760" y="3071813"/>
            <a:ext cx="6578820"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CasellaDiTesto 2"/>
          <p:cNvSpPr txBox="1">
            <a:spLocks noChangeArrowheads="1"/>
          </p:cNvSpPr>
          <p:nvPr/>
        </p:nvSpPr>
        <p:spPr bwMode="auto">
          <a:xfrm>
            <a:off x="1420097" y="5171127"/>
            <a:ext cx="720097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just">
              <a:spcBef>
                <a:spcPts val="600"/>
              </a:spcBef>
              <a:spcAft>
                <a:spcPts val="600"/>
              </a:spcAft>
              <a:buClr>
                <a:srgbClr val="FF2600"/>
              </a:buClr>
              <a:buFont typeface="Wingdings" charset="0"/>
              <a:buNone/>
            </a:pPr>
            <a:r>
              <a:rPr lang="en-US" sz="1800" i="0" smtClean="0">
                <a:solidFill>
                  <a:srgbClr val="000000"/>
                </a:solidFill>
                <a:latin typeface="Optima"/>
                <a:cs typeface="Optima"/>
              </a:rPr>
              <a:t>It has been studied since the beginning of NLP and also today is a central topic of this discipline. </a:t>
            </a:r>
          </a:p>
          <a:p>
            <a:pPr algn="just">
              <a:spcBef>
                <a:spcPts val="600"/>
              </a:spcBef>
              <a:spcAft>
                <a:spcPts val="600"/>
              </a:spcAft>
              <a:buClr>
                <a:srgbClr val="FF2600"/>
              </a:buClr>
              <a:buFont typeface="Wingdings" charset="0"/>
              <a:buNone/>
            </a:pPr>
            <a:r>
              <a:rPr lang="en-US" sz="1800" i="0" smtClean="0">
                <a:latin typeface="Optima"/>
                <a:cs typeface="Optima"/>
              </a:rPr>
              <a:t>Used in applications like text understanding, machine translation, opinion mining, sentiment analysis and information extraction. </a:t>
            </a:r>
          </a:p>
        </p:txBody>
      </p:sp>
      <p:sp>
        <p:nvSpPr>
          <p:cNvPr id="84997" name="CasellaDiTesto 4"/>
          <p:cNvSpPr txBox="1">
            <a:spLocks noChangeArrowheads="1"/>
          </p:cNvSpPr>
          <p:nvPr/>
        </p:nvSpPr>
        <p:spPr bwMode="auto">
          <a:xfrm>
            <a:off x="6388973" y="4494213"/>
            <a:ext cx="908592" cy="23018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buClr>
                <a:srgbClr val="FF2600"/>
              </a:buClr>
              <a:buFont typeface="Wingdings" charset="0"/>
              <a:buNone/>
            </a:pPr>
            <a:r>
              <a:rPr lang="en-US" sz="900" i="0" smtClean="0">
                <a:solidFill>
                  <a:srgbClr val="000000"/>
                </a:solidFill>
                <a:latin typeface="Arial" charset="0"/>
                <a:cs typeface="Arial" charset="0"/>
              </a:rPr>
              <a:t>Cinema</a:t>
            </a:r>
          </a:p>
        </p:txBody>
      </p:sp>
    </p:spTree>
    <p:extLst>
      <p:ext uri="{BB962C8B-B14F-4D97-AF65-F5344CB8AC3E}">
        <p14:creationId xmlns:p14="http://schemas.microsoft.com/office/powerpoint/2010/main" val="8325471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12576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Approaches</a:t>
            </a:r>
          </a:p>
        </p:txBody>
      </p:sp>
      <p:sp>
        <p:nvSpPr>
          <p:cNvPr id="7" name="CasellaDiTesto 6"/>
          <p:cNvSpPr txBox="1"/>
          <p:nvPr/>
        </p:nvSpPr>
        <p:spPr>
          <a:xfrm>
            <a:off x="1403648" y="1556792"/>
            <a:ext cx="4680520" cy="4608955"/>
          </a:xfrm>
          <a:prstGeom prst="rect">
            <a:avLst/>
          </a:prstGeom>
          <a:noFill/>
        </p:spPr>
        <p:txBody>
          <a:bodyPr wrap="square" rtlCol="0">
            <a:spAutoFit/>
          </a:bodyPr>
          <a:lstStyle/>
          <a:p>
            <a:pPr algn="l">
              <a:spcBef>
                <a:spcPts val="1200"/>
              </a:spcBef>
              <a:spcAft>
                <a:spcPts val="1200"/>
              </a:spcAft>
            </a:pPr>
            <a:r>
              <a:rPr lang="en-US" sz="1800" b="1" i="0" dirty="0" smtClean="0">
                <a:latin typeface="Optima"/>
                <a:cs typeface="Optima"/>
              </a:rPr>
              <a:t>Supervised approaches</a:t>
            </a:r>
          </a:p>
          <a:p>
            <a:pPr marL="342900" indent="-342900" algn="l">
              <a:spcBef>
                <a:spcPts val="600"/>
              </a:spcBef>
              <a:spcAft>
                <a:spcPts val="600"/>
              </a:spcAft>
              <a:buClr>
                <a:schemeClr val="tx1"/>
              </a:buClr>
              <a:buFont typeface="Arial" charset="0"/>
              <a:buChar char="•"/>
            </a:pPr>
            <a:r>
              <a:rPr lang="en-US" sz="1800" i="0" dirty="0" smtClean="0">
                <a:latin typeface="Optima"/>
                <a:cs typeface="Optima"/>
              </a:rPr>
              <a:t>Use </a:t>
            </a:r>
            <a:r>
              <a:rPr lang="en-US" sz="1800" i="0" dirty="0" smtClean="0">
                <a:solidFill>
                  <a:srgbClr val="A40000"/>
                </a:solidFill>
                <a:latin typeface="Optima"/>
                <a:cs typeface="Optima"/>
              </a:rPr>
              <a:t>sense labeled corpora </a:t>
            </a:r>
            <a:r>
              <a:rPr lang="en-US" sz="1800" i="0" dirty="0" smtClean="0">
                <a:latin typeface="Optima"/>
                <a:cs typeface="Optima"/>
              </a:rPr>
              <a:t>to build classifiers.</a:t>
            </a:r>
            <a:endParaRPr lang="en-US" sz="1800" i="0" dirty="0">
              <a:latin typeface="Optima"/>
              <a:cs typeface="Optima"/>
            </a:endParaRPr>
          </a:p>
          <a:p>
            <a:pPr algn="l">
              <a:spcBef>
                <a:spcPts val="1200"/>
              </a:spcBef>
              <a:spcAft>
                <a:spcPts val="1200"/>
              </a:spcAft>
            </a:pPr>
            <a:r>
              <a:rPr lang="en-US" sz="1800" b="1" i="0" dirty="0" smtClean="0">
                <a:latin typeface="Optima"/>
                <a:cs typeface="Optima"/>
              </a:rPr>
              <a:t>Semi-supervised approaches</a:t>
            </a:r>
          </a:p>
          <a:p>
            <a:pPr marL="342900" indent="-342900" algn="l">
              <a:spcBef>
                <a:spcPts val="600"/>
              </a:spcBef>
              <a:spcAft>
                <a:spcPts val="600"/>
              </a:spcAft>
              <a:buClr>
                <a:schemeClr val="tx1"/>
              </a:buClr>
              <a:buFont typeface="Arial" charset="0"/>
              <a:buChar char="•"/>
            </a:pPr>
            <a:r>
              <a:rPr lang="en-US" sz="1800" i="0" dirty="0" smtClean="0">
                <a:latin typeface="Optima"/>
                <a:cs typeface="Optima"/>
              </a:rPr>
              <a:t>Use </a:t>
            </a:r>
            <a:r>
              <a:rPr lang="en-US" sz="1800" i="0" dirty="0" err="1" smtClean="0">
                <a:solidFill>
                  <a:srgbClr val="A40000"/>
                </a:solidFill>
                <a:latin typeface="Optima"/>
                <a:cs typeface="Optima"/>
              </a:rPr>
              <a:t>transductive</a:t>
            </a:r>
            <a:r>
              <a:rPr lang="en-US" sz="1800" i="0" dirty="0" smtClean="0">
                <a:solidFill>
                  <a:srgbClr val="A40000"/>
                </a:solidFill>
                <a:latin typeface="Optima"/>
                <a:cs typeface="Optima"/>
              </a:rPr>
              <a:t> methods </a:t>
            </a:r>
            <a:r>
              <a:rPr lang="en-US" sz="1800" i="0" dirty="0" smtClean="0">
                <a:latin typeface="Optima"/>
                <a:cs typeface="Optima"/>
              </a:rPr>
              <a:t>to transfer the information from few labeled words to unlabeled.</a:t>
            </a:r>
          </a:p>
          <a:p>
            <a:pPr algn="l">
              <a:spcBef>
                <a:spcPts val="1200"/>
              </a:spcBef>
              <a:spcAft>
                <a:spcPts val="1200"/>
              </a:spcAft>
            </a:pPr>
            <a:r>
              <a:rPr lang="en-US" sz="1800" b="1" i="0" dirty="0" smtClean="0">
                <a:latin typeface="Optima"/>
                <a:cs typeface="Optima"/>
              </a:rPr>
              <a:t>Unsupervised approaches</a:t>
            </a:r>
          </a:p>
          <a:p>
            <a:pPr marL="342900" indent="-342900" algn="l">
              <a:spcBef>
                <a:spcPts val="300"/>
              </a:spcBef>
              <a:spcAft>
                <a:spcPts val="300"/>
              </a:spcAft>
              <a:buClr>
                <a:schemeClr val="tx1"/>
              </a:buClr>
              <a:buFont typeface="Arial" charset="0"/>
              <a:buChar char="•"/>
            </a:pPr>
            <a:r>
              <a:rPr lang="en-US" sz="1800" i="0" dirty="0" smtClean="0">
                <a:latin typeface="Optima"/>
                <a:cs typeface="Optima"/>
              </a:rPr>
              <a:t>Use </a:t>
            </a:r>
            <a:r>
              <a:rPr lang="en-US" sz="1800" i="0" dirty="0">
                <a:latin typeface="Optima"/>
                <a:cs typeface="Optima"/>
              </a:rPr>
              <a:t>a </a:t>
            </a:r>
            <a:r>
              <a:rPr lang="en-US" sz="1800" i="0" dirty="0">
                <a:solidFill>
                  <a:srgbClr val="A40000"/>
                </a:solidFill>
                <a:latin typeface="Optima"/>
                <a:cs typeface="Optima"/>
              </a:rPr>
              <a:t>knowledge base </a:t>
            </a:r>
            <a:r>
              <a:rPr lang="en-US" sz="1800" i="0" dirty="0">
                <a:latin typeface="Optima"/>
                <a:cs typeface="Optima"/>
              </a:rPr>
              <a:t>to collect all the senses of a </a:t>
            </a:r>
            <a:r>
              <a:rPr lang="en-US" sz="1800" i="0" dirty="0" smtClean="0">
                <a:latin typeface="Optima"/>
                <a:cs typeface="Optima"/>
              </a:rPr>
              <a:t>given word.</a:t>
            </a:r>
          </a:p>
          <a:p>
            <a:pPr marL="342900" indent="-342900" algn="l">
              <a:spcBef>
                <a:spcPts val="300"/>
              </a:spcBef>
              <a:spcAft>
                <a:spcPts val="300"/>
              </a:spcAft>
              <a:buClr>
                <a:schemeClr val="tx1"/>
              </a:buClr>
              <a:buFont typeface="Arial" charset="0"/>
              <a:buChar char="•"/>
            </a:pPr>
            <a:r>
              <a:rPr lang="en-US" sz="1800" i="0" dirty="0" smtClean="0">
                <a:latin typeface="Optima"/>
                <a:cs typeface="Optima"/>
              </a:rPr>
              <a:t>Exploit </a:t>
            </a:r>
            <a:r>
              <a:rPr lang="en-US" sz="1800" i="0" dirty="0">
                <a:solidFill>
                  <a:srgbClr val="A40000"/>
                </a:solidFill>
                <a:latin typeface="Optima"/>
                <a:cs typeface="Optima"/>
              </a:rPr>
              <a:t>contextual</a:t>
            </a:r>
            <a:r>
              <a:rPr lang="en-US" sz="1800" i="0" dirty="0">
                <a:latin typeface="Optima"/>
                <a:cs typeface="Optima"/>
              </a:rPr>
              <a:t> information to choose the best sense for each </a:t>
            </a:r>
            <a:r>
              <a:rPr lang="en-US" sz="1800" i="0" dirty="0" smtClean="0">
                <a:latin typeface="Optima"/>
                <a:cs typeface="Optima"/>
              </a:rPr>
              <a:t>word.</a:t>
            </a:r>
            <a:endParaRPr lang="en-US" sz="1800" i="0" dirty="0">
              <a:latin typeface="Optima"/>
              <a:cs typeface="Optima"/>
            </a:endParaRPr>
          </a:p>
        </p:txBody>
      </p:sp>
      <p:pic>
        <p:nvPicPr>
          <p:cNvPr id="2" name="Immagine 1"/>
          <p:cNvPicPr>
            <a:picLocks noChangeAspect="1"/>
          </p:cNvPicPr>
          <p:nvPr/>
        </p:nvPicPr>
        <p:blipFill>
          <a:blip r:embed="rId3"/>
          <a:stretch>
            <a:fillRect/>
          </a:stretch>
        </p:blipFill>
        <p:spPr>
          <a:xfrm>
            <a:off x="6542032" y="1400375"/>
            <a:ext cx="2134424" cy="1483932"/>
          </a:xfrm>
          <a:prstGeom prst="rect">
            <a:avLst/>
          </a:prstGeom>
        </p:spPr>
      </p:pic>
      <p:pic>
        <p:nvPicPr>
          <p:cNvPr id="5" name="Immagine 4"/>
          <p:cNvPicPr>
            <a:picLocks noChangeAspect="1"/>
          </p:cNvPicPr>
          <p:nvPr/>
        </p:nvPicPr>
        <p:blipFill>
          <a:blip r:embed="rId4"/>
          <a:stretch>
            <a:fillRect/>
          </a:stretch>
        </p:blipFill>
        <p:spPr>
          <a:xfrm>
            <a:off x="6659700" y="2924944"/>
            <a:ext cx="2088764" cy="1708283"/>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0104" y="4797152"/>
            <a:ext cx="1734344" cy="1552805"/>
          </a:xfrm>
          <a:prstGeom prst="rect">
            <a:avLst/>
          </a:prstGeom>
        </p:spPr>
      </p:pic>
    </p:spTree>
    <p:extLst>
      <p:ext uri="{BB962C8B-B14F-4D97-AF65-F5344CB8AC3E}">
        <p14:creationId xmlns:p14="http://schemas.microsoft.com/office/powerpoint/2010/main" val="4120308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WSD games</a:t>
            </a:r>
          </a:p>
        </p:txBody>
      </p:sp>
      <p:sp>
        <p:nvSpPr>
          <p:cNvPr id="93186" name="CasellaDiTesto 6"/>
          <p:cNvSpPr txBox="1">
            <a:spLocks noChangeArrowheads="1"/>
          </p:cNvSpPr>
          <p:nvPr/>
        </p:nvSpPr>
        <p:spPr bwMode="auto">
          <a:xfrm>
            <a:off x="1187450" y="1412776"/>
            <a:ext cx="7777163" cy="458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Times New Roman" charset="0"/>
                <a:ea typeface="ＭＳ Ｐゴシック" charset="0"/>
                <a:cs typeface="ＭＳ Ｐゴシック" charset="0"/>
              </a:defRPr>
            </a:lvl1pPr>
            <a:lvl2pPr marL="800100" indent="-34290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l">
              <a:spcBef>
                <a:spcPts val="1200"/>
              </a:spcBef>
              <a:spcAft>
                <a:spcPts val="1200"/>
              </a:spcAft>
              <a:buClr>
                <a:srgbClr val="FF2600"/>
              </a:buClr>
              <a:buFont typeface="Wingdings" charset="0"/>
              <a:buNone/>
            </a:pPr>
            <a:r>
              <a:rPr lang="en-US" sz="1800" i="0" smtClean="0">
                <a:solidFill>
                  <a:srgbClr val="000000"/>
                </a:solidFill>
                <a:latin typeface="Optima"/>
                <a:cs typeface="Optima"/>
              </a:rPr>
              <a:t>The WSD problem can be formulated in game-theoretic terms modeling: </a:t>
            </a:r>
          </a:p>
          <a:p>
            <a:pPr lvl="1" algn="l">
              <a:buClr>
                <a:srgbClr val="000000"/>
              </a:buClr>
              <a:buFont typeface="Arial" charset="0"/>
              <a:buChar char="•"/>
            </a:pPr>
            <a:r>
              <a:rPr lang="en-US" sz="1800" i="0" smtClean="0">
                <a:solidFill>
                  <a:srgbClr val="000000"/>
                </a:solidFill>
                <a:latin typeface="Optima"/>
                <a:cs typeface="Optima"/>
              </a:rPr>
              <a:t>the </a:t>
            </a:r>
            <a:r>
              <a:rPr lang="en-US" sz="1800" i="0" smtClean="0">
                <a:solidFill>
                  <a:srgbClr val="A40000"/>
                </a:solidFill>
                <a:latin typeface="Optima"/>
                <a:cs typeface="Optima"/>
              </a:rPr>
              <a:t>players</a:t>
            </a:r>
            <a:r>
              <a:rPr lang="en-US" sz="1800" i="0" smtClean="0">
                <a:solidFill>
                  <a:srgbClr val="000000"/>
                </a:solidFill>
                <a:latin typeface="Optima"/>
                <a:cs typeface="Optima"/>
              </a:rPr>
              <a:t> of the games as the </a:t>
            </a:r>
            <a:r>
              <a:rPr lang="en-US" sz="1800" i="0" smtClean="0">
                <a:solidFill>
                  <a:srgbClr val="A40000"/>
                </a:solidFill>
                <a:latin typeface="Optima"/>
                <a:cs typeface="Optima"/>
              </a:rPr>
              <a:t>words</a:t>
            </a:r>
            <a:r>
              <a:rPr lang="en-US" sz="1800" i="0" smtClean="0">
                <a:solidFill>
                  <a:srgbClr val="000000"/>
                </a:solidFill>
                <a:latin typeface="Optima"/>
                <a:cs typeface="Optima"/>
              </a:rPr>
              <a:t> to be disambiguated.</a:t>
            </a:r>
          </a:p>
          <a:p>
            <a:pPr lvl="1" algn="l">
              <a:buClr>
                <a:srgbClr val="000000"/>
              </a:buClr>
              <a:buFont typeface="Arial" charset="0"/>
              <a:buChar char="•"/>
            </a:pPr>
            <a:r>
              <a:rPr lang="en-US" sz="1800" i="0" smtClean="0">
                <a:solidFill>
                  <a:srgbClr val="000000"/>
                </a:solidFill>
                <a:latin typeface="Optima"/>
                <a:cs typeface="Optima"/>
              </a:rPr>
              <a:t>the </a:t>
            </a:r>
            <a:r>
              <a:rPr lang="en-US" sz="1800" i="0" smtClean="0">
                <a:solidFill>
                  <a:srgbClr val="A40000"/>
                </a:solidFill>
                <a:latin typeface="Optima"/>
                <a:cs typeface="Optima"/>
              </a:rPr>
              <a:t>strategies </a:t>
            </a:r>
            <a:r>
              <a:rPr lang="en-US" sz="1800" i="0" smtClean="0">
                <a:solidFill>
                  <a:srgbClr val="000000"/>
                </a:solidFill>
                <a:latin typeface="Optima"/>
                <a:cs typeface="Optima"/>
              </a:rPr>
              <a:t>of the games as the </a:t>
            </a:r>
            <a:r>
              <a:rPr lang="en-US" sz="1800" i="0" smtClean="0">
                <a:solidFill>
                  <a:srgbClr val="A40000"/>
                </a:solidFill>
                <a:latin typeface="Optima"/>
                <a:cs typeface="Optima"/>
              </a:rPr>
              <a:t>senses</a:t>
            </a:r>
            <a:r>
              <a:rPr lang="en-US" sz="1800" i="0" smtClean="0">
                <a:solidFill>
                  <a:srgbClr val="000000"/>
                </a:solidFill>
                <a:latin typeface="Optima"/>
                <a:cs typeface="Optima"/>
              </a:rPr>
              <a:t> of each word.</a:t>
            </a:r>
          </a:p>
          <a:p>
            <a:pPr lvl="1" algn="l">
              <a:buClr>
                <a:srgbClr val="000000"/>
              </a:buClr>
              <a:buFont typeface="Arial" charset="0"/>
              <a:buChar char="•"/>
            </a:pPr>
            <a:r>
              <a:rPr lang="en-US" sz="1800" i="0" smtClean="0">
                <a:solidFill>
                  <a:srgbClr val="000000"/>
                </a:solidFill>
                <a:latin typeface="Optima"/>
                <a:cs typeface="Optima"/>
              </a:rPr>
              <a:t>the </a:t>
            </a:r>
            <a:r>
              <a:rPr lang="en-US" sz="1800" i="0" smtClean="0">
                <a:solidFill>
                  <a:srgbClr val="A40000"/>
                </a:solidFill>
                <a:latin typeface="Optima"/>
                <a:cs typeface="Optima"/>
              </a:rPr>
              <a:t>payoff matrices</a:t>
            </a:r>
            <a:r>
              <a:rPr lang="en-US" sz="1800" i="0" smtClean="0">
                <a:solidFill>
                  <a:srgbClr val="000000"/>
                </a:solidFill>
                <a:latin typeface="Optima"/>
                <a:cs typeface="Optima"/>
              </a:rPr>
              <a:t> of each game as a </a:t>
            </a:r>
            <a:r>
              <a:rPr lang="en-US" sz="1800" i="0" smtClean="0">
                <a:solidFill>
                  <a:srgbClr val="A40000"/>
                </a:solidFill>
                <a:latin typeface="Optima"/>
                <a:cs typeface="Optima"/>
              </a:rPr>
              <a:t>sense similarity</a:t>
            </a:r>
            <a:r>
              <a:rPr lang="en-US" sz="1800" i="0" smtClean="0">
                <a:solidFill>
                  <a:srgbClr val="000000"/>
                </a:solidFill>
                <a:latin typeface="Optima"/>
                <a:cs typeface="Optima"/>
              </a:rPr>
              <a:t> function.</a:t>
            </a:r>
          </a:p>
          <a:p>
            <a:pPr lvl="1" algn="l">
              <a:buClr>
                <a:srgbClr val="000000"/>
              </a:buClr>
              <a:buFont typeface="Arial" charset="0"/>
              <a:buChar char="•"/>
            </a:pPr>
            <a:r>
              <a:rPr lang="en-US" sz="1800" i="0" smtClean="0">
                <a:solidFill>
                  <a:srgbClr val="000000"/>
                </a:solidFill>
                <a:latin typeface="Optima"/>
                <a:cs typeface="Optima"/>
              </a:rPr>
              <a:t>the </a:t>
            </a:r>
            <a:r>
              <a:rPr lang="en-US" sz="1800" i="0" smtClean="0">
                <a:solidFill>
                  <a:srgbClr val="A40000"/>
                </a:solidFill>
                <a:latin typeface="Optima"/>
                <a:cs typeface="Optima"/>
              </a:rPr>
              <a:t>interactions </a:t>
            </a:r>
            <a:r>
              <a:rPr lang="en-US" sz="1800" i="0" smtClean="0">
                <a:solidFill>
                  <a:srgbClr val="000000"/>
                </a:solidFill>
                <a:latin typeface="Optima"/>
                <a:cs typeface="Optima"/>
              </a:rPr>
              <a:t>among the players as a </a:t>
            </a:r>
            <a:r>
              <a:rPr lang="en-US" sz="1800" i="0" smtClean="0">
                <a:solidFill>
                  <a:srgbClr val="A40000"/>
                </a:solidFill>
                <a:latin typeface="Optima"/>
                <a:cs typeface="Optima"/>
              </a:rPr>
              <a:t>weighted graph</a:t>
            </a:r>
            <a:r>
              <a:rPr lang="en-US" sz="1800" i="0" smtClean="0">
                <a:solidFill>
                  <a:srgbClr val="000000"/>
                </a:solidFill>
                <a:latin typeface="Optima"/>
                <a:cs typeface="Optima"/>
              </a:rPr>
              <a:t>.</a:t>
            </a:r>
          </a:p>
          <a:p>
            <a:pPr marL="0" lvl="1" indent="0" algn="l">
              <a:buClr>
                <a:srgbClr val="000000"/>
              </a:buClr>
            </a:pPr>
            <a:endParaRPr lang="it-IT" sz="1800" i="0">
              <a:latin typeface="Optima"/>
              <a:cs typeface="Optima"/>
            </a:endParaRPr>
          </a:p>
          <a:p>
            <a:pPr marL="0" lvl="1" indent="0" algn="l">
              <a:spcAft>
                <a:spcPts val="1200"/>
              </a:spcAft>
              <a:buClr>
                <a:srgbClr val="000000"/>
              </a:buClr>
            </a:pPr>
            <a:r>
              <a:rPr lang="it-IT" sz="1800" i="0">
                <a:latin typeface="Optima"/>
                <a:cs typeface="Optima"/>
              </a:rPr>
              <a:t>Nash equilibria correspond to consistent word-sense assignments!</a:t>
            </a:r>
          </a:p>
          <a:p>
            <a:pPr marL="457200" lvl="1" indent="0" algn="l">
              <a:buClr>
                <a:srgbClr val="000000"/>
              </a:buClr>
            </a:pPr>
            <a:endParaRPr lang="en-US" sz="1800" i="0" smtClean="0">
              <a:solidFill>
                <a:srgbClr val="000000"/>
              </a:solidFill>
              <a:latin typeface="Optima"/>
              <a:cs typeface="Optima"/>
            </a:endParaRPr>
          </a:p>
          <a:p>
            <a:pPr marL="342900" indent="-342900" algn="l">
              <a:spcAft>
                <a:spcPts val="1200"/>
              </a:spcAft>
              <a:buClr>
                <a:srgbClr val="A40000"/>
              </a:buClr>
              <a:buFont typeface="Arial"/>
              <a:buChar char="•"/>
            </a:pPr>
            <a:r>
              <a:rPr lang="it-IT" sz="1800" i="0">
                <a:latin typeface="Optima"/>
                <a:cs typeface="Optima"/>
              </a:rPr>
              <a:t>Word-level similarities: proportional to strength of co-occurrence between words</a:t>
            </a:r>
          </a:p>
          <a:p>
            <a:pPr marL="342900" indent="-342900" algn="l">
              <a:spcAft>
                <a:spcPts val="1200"/>
              </a:spcAft>
              <a:buClr>
                <a:srgbClr val="A40000"/>
              </a:buClr>
              <a:buFont typeface="Arial"/>
              <a:buChar char="•"/>
            </a:pPr>
            <a:r>
              <a:rPr lang="it-IT" sz="1800" i="0">
                <a:latin typeface="Optima"/>
                <a:cs typeface="Optima"/>
              </a:rPr>
              <a:t>Sense-level similarities: computed using WordNet / BabelNet ontologies</a:t>
            </a:r>
          </a:p>
          <a:p>
            <a:pPr algn="l"/>
            <a:endParaRPr lang="it-IT" sz="1800" i="0">
              <a:solidFill>
                <a:srgbClr val="000000"/>
              </a:solidFill>
              <a:latin typeface="Optima"/>
              <a:cs typeface="Optima"/>
            </a:endParaRPr>
          </a:p>
        </p:txBody>
      </p:sp>
      <p:sp>
        <p:nvSpPr>
          <p:cNvPr id="5" name="CasellaDiTesto 4"/>
          <p:cNvSpPr txBox="1"/>
          <p:nvPr/>
        </p:nvSpPr>
        <p:spPr>
          <a:xfrm>
            <a:off x="1687016" y="5940568"/>
            <a:ext cx="6629400" cy="584776"/>
          </a:xfrm>
          <a:prstGeom prst="rect">
            <a:avLst/>
          </a:prstGeom>
          <a:solidFill>
            <a:schemeClr val="accent5">
              <a:alpha val="45000"/>
            </a:schemeClr>
          </a:solidFill>
          <a:ln>
            <a:solidFill>
              <a:schemeClr val="bg2"/>
            </a:solidFill>
          </a:ln>
          <a:effectLst>
            <a:outerShdw blurRad="50800" dist="88900" dir="2700000" algn="tl" rotWithShape="0">
              <a:srgbClr val="000000">
                <a:alpha val="43000"/>
              </a:srgbClr>
            </a:outerShdw>
          </a:effectLst>
        </p:spPr>
        <p:txBody>
          <a:bodyPr wrap="square" rtlCol="0">
            <a:spAutoFit/>
          </a:bodyPr>
          <a:lstStyle/>
          <a:p>
            <a:pPr indent="-457200" algn="just">
              <a:spcAft>
                <a:spcPts val="1000"/>
              </a:spcAft>
            </a:pPr>
            <a:r>
              <a:rPr lang="it-IT" sz="1600" i="0">
                <a:latin typeface="Optima"/>
                <a:cs typeface="Optima"/>
              </a:rPr>
              <a:t>R. Tripodi and M. Pelillo. A game-theoretic approach to word sense disambiguation. </a:t>
            </a:r>
            <a:r>
              <a:rPr lang="it-IT" sz="1600">
                <a:latin typeface="Optima"/>
                <a:cs typeface="Optima"/>
              </a:rPr>
              <a:t>Computational Linguistics </a:t>
            </a:r>
            <a:r>
              <a:rPr lang="it-IT" sz="1600" i="0">
                <a:latin typeface="Optima"/>
                <a:cs typeface="Optima"/>
              </a:rPr>
              <a:t>43(1) (January 2017).</a:t>
            </a:r>
          </a:p>
        </p:txBody>
      </p:sp>
    </p:spTree>
    <p:extLst>
      <p:ext uri="{BB962C8B-B14F-4D97-AF65-F5344CB8AC3E}">
        <p14:creationId xmlns:p14="http://schemas.microsoft.com/office/powerpoint/2010/main" val="3393378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186">
                                            <p:txEl>
                                              <p:pRg st="8" end="8"/>
                                            </p:txEl>
                                          </p:spTgt>
                                        </p:tgtEl>
                                        <p:attrNameLst>
                                          <p:attrName>style.visibility</p:attrName>
                                        </p:attrNameLst>
                                      </p:cBhvr>
                                      <p:to>
                                        <p:strVal val="visible"/>
                                      </p:to>
                                    </p:set>
                                    <p:animEffect transition="in" filter="dissolve">
                                      <p:cBhvr>
                                        <p:cTn id="7" dur="200"/>
                                        <p:tgtEl>
                                          <p:spTgt spid="93186">
                                            <p:txEl>
                                              <p:pRg st="8" end="8"/>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186">
                                            <p:txEl>
                                              <p:pRg st="9" end="9"/>
                                            </p:txEl>
                                          </p:spTgt>
                                        </p:tgtEl>
                                        <p:attrNameLst>
                                          <p:attrName>style.visibility</p:attrName>
                                        </p:attrNameLst>
                                      </p:cBhvr>
                                      <p:to>
                                        <p:strVal val="visible"/>
                                      </p:to>
                                    </p:set>
                                    <p:animEffect transition="in" filter="dissolve">
                                      <p:cBhvr>
                                        <p:cTn id="10" dur="200"/>
                                        <p:tgtEl>
                                          <p:spTgt spid="93186">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An example</a:t>
            </a:r>
          </a:p>
        </p:txBody>
      </p:sp>
      <p:pic>
        <p:nvPicPr>
          <p:cNvPr id="103427" name="Immagin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852936"/>
            <a:ext cx="3694113"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sellaDiTesto 6"/>
          <p:cNvSpPr txBox="1">
            <a:spLocks noChangeArrowheads="1"/>
          </p:cNvSpPr>
          <p:nvPr/>
        </p:nvSpPr>
        <p:spPr bwMode="auto">
          <a:xfrm>
            <a:off x="1187451" y="1732806"/>
            <a:ext cx="777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spcBef>
                <a:spcPts val="1200"/>
              </a:spcBef>
              <a:spcAft>
                <a:spcPts val="1200"/>
              </a:spcAft>
              <a:buClr>
                <a:srgbClr val="FF2600"/>
              </a:buClr>
              <a:buFont typeface="Wingdings" charset="0"/>
              <a:buNone/>
            </a:pPr>
            <a:r>
              <a:rPr lang="it-IT" sz="2000" smtClean="0">
                <a:solidFill>
                  <a:srgbClr val="000000"/>
                </a:solidFill>
                <a:latin typeface="Optima Regolare" charset="0"/>
              </a:rPr>
              <a:t>There is a financial institution near the river bank.</a:t>
            </a:r>
          </a:p>
        </p:txBody>
      </p:sp>
    </p:spTree>
    <p:extLst>
      <p:ext uri="{BB962C8B-B14F-4D97-AF65-F5344CB8AC3E}">
        <p14:creationId xmlns:p14="http://schemas.microsoft.com/office/powerpoint/2010/main" val="3259679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WSD game dynamics (time = 1)</a:t>
            </a:r>
          </a:p>
        </p:txBody>
      </p:sp>
      <p:sp>
        <p:nvSpPr>
          <p:cNvPr id="105474" name="CasellaDiTesto 6"/>
          <p:cNvSpPr txBox="1">
            <a:spLocks noChangeArrowheads="1"/>
          </p:cNvSpPr>
          <p:nvPr/>
        </p:nvSpPr>
        <p:spPr bwMode="auto">
          <a:xfrm>
            <a:off x="1187451" y="1732806"/>
            <a:ext cx="777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spcBef>
                <a:spcPts val="1200"/>
              </a:spcBef>
              <a:spcAft>
                <a:spcPts val="1200"/>
              </a:spcAft>
              <a:buClr>
                <a:srgbClr val="FF2600"/>
              </a:buClr>
              <a:buFont typeface="Wingdings" charset="0"/>
              <a:buNone/>
            </a:pPr>
            <a:r>
              <a:rPr lang="it-IT" sz="2000" smtClean="0">
                <a:solidFill>
                  <a:srgbClr val="000000"/>
                </a:solidFill>
                <a:latin typeface="Optima Regolare" charset="0"/>
              </a:rPr>
              <a:t>There is a financial institution near the river bank.</a:t>
            </a:r>
          </a:p>
        </p:txBody>
      </p:sp>
      <p:pic>
        <p:nvPicPr>
          <p:cNvPr id="105475"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8463"/>
            <a:ext cx="79565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307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WSD games dynamics (time = 2)</a:t>
            </a:r>
          </a:p>
        </p:txBody>
      </p:sp>
      <p:pic>
        <p:nvPicPr>
          <p:cNvPr id="107523"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8463"/>
            <a:ext cx="79565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Immagin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176588"/>
            <a:ext cx="7910512"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sellaDiTesto 6"/>
          <p:cNvSpPr txBox="1">
            <a:spLocks noChangeArrowheads="1"/>
          </p:cNvSpPr>
          <p:nvPr/>
        </p:nvSpPr>
        <p:spPr bwMode="auto">
          <a:xfrm>
            <a:off x="1187451" y="1732806"/>
            <a:ext cx="777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spcBef>
                <a:spcPts val="1200"/>
              </a:spcBef>
              <a:spcAft>
                <a:spcPts val="1200"/>
              </a:spcAft>
              <a:buClr>
                <a:srgbClr val="FF2600"/>
              </a:buClr>
              <a:buFont typeface="Wingdings" charset="0"/>
              <a:buNone/>
            </a:pPr>
            <a:r>
              <a:rPr lang="it-IT" sz="2000" smtClean="0">
                <a:solidFill>
                  <a:srgbClr val="000000"/>
                </a:solidFill>
                <a:latin typeface="Optima Regolare" charset="0"/>
              </a:rPr>
              <a:t>There is a financial institution near the river bank.</a:t>
            </a:r>
          </a:p>
        </p:txBody>
      </p:sp>
    </p:spTree>
    <p:extLst>
      <p:ext uri="{BB962C8B-B14F-4D97-AF65-F5344CB8AC3E}">
        <p14:creationId xmlns:p14="http://schemas.microsoft.com/office/powerpoint/2010/main" val="2862573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“Solving” a Game</a:t>
            </a:r>
          </a:p>
        </p:txBody>
      </p:sp>
      <p:graphicFrame>
        <p:nvGraphicFramePr>
          <p:cNvPr id="9" name="Tabella 8"/>
          <p:cNvGraphicFramePr>
            <a:graphicFrameLocks noGrp="1"/>
          </p:cNvGraphicFramePr>
          <p:nvPr/>
        </p:nvGraphicFramePr>
        <p:xfrm>
          <a:off x="2362200" y="1447798"/>
          <a:ext cx="5562600" cy="5257802"/>
        </p:xfrm>
        <a:graphic>
          <a:graphicData uri="http://schemas.openxmlformats.org/drawingml/2006/table">
            <a:tbl>
              <a:tblPr firstRow="1" firstCol="1">
                <a:tableStyleId>{5C22544A-7EE6-4342-B048-85BDC9FD1C3A}</a:tableStyleId>
              </a:tblPr>
              <a:tblGrid>
                <a:gridCol w="1112520"/>
                <a:gridCol w="1112520"/>
                <a:gridCol w="1112520"/>
                <a:gridCol w="1112520"/>
                <a:gridCol w="1112520"/>
              </a:tblGrid>
              <a:tr h="758612">
                <a:tc rowSpan="2" gridSpan="2">
                  <a:txBody>
                    <a:bodyPr/>
                    <a:lstStyle/>
                    <a:p>
                      <a:pPr algn="ctr"/>
                      <a:endParaRPr lang="it-IT" sz="1600">
                        <a:latin typeface="Optima"/>
                        <a:cs typeface="Optima"/>
                      </a:endParaRPr>
                    </a:p>
                  </a:txBody>
                  <a:tcPr>
                    <a:solidFill>
                      <a:schemeClr val="bg1"/>
                    </a:solidFill>
                  </a:tcPr>
                </a:tc>
                <a:tc rowSpan="2" hMerge="1">
                  <a:txBody>
                    <a:bodyPr/>
                    <a:lstStyle/>
                    <a:p>
                      <a:endParaRPr lang="it-IT"/>
                    </a:p>
                  </a:txBody>
                  <a:tcPr/>
                </a:tc>
                <a:tc gridSpan="3">
                  <a:txBody>
                    <a:bodyPr/>
                    <a:lstStyle/>
                    <a:p>
                      <a:pPr algn="ctr"/>
                      <a:endParaRPr lang="it-IT" sz="1600">
                        <a:latin typeface="Optima"/>
                        <a:cs typeface="Optima"/>
                      </a:endParaRPr>
                    </a:p>
                    <a:p>
                      <a:pPr algn="ctr"/>
                      <a:r>
                        <a:rPr lang="it-IT" sz="1600" b="1">
                          <a:latin typeface="Optima"/>
                          <a:cs typeface="Optima"/>
                        </a:rPr>
                        <a:t>Player</a:t>
                      </a:r>
                      <a:r>
                        <a:rPr lang="it-IT" sz="1600" b="1" baseline="0">
                          <a:latin typeface="Optima"/>
                          <a:cs typeface="Optima"/>
                        </a:rPr>
                        <a:t> 2</a:t>
                      </a:r>
                      <a:endParaRPr lang="it-IT" sz="1600" b="1">
                        <a:latin typeface="Optima"/>
                        <a:cs typeface="Optima"/>
                      </a:endParaRPr>
                    </a:p>
                  </a:txBody>
                  <a:tcPr>
                    <a:solidFill>
                      <a:schemeClr val="tx2"/>
                    </a:solidFill>
                  </a:tcPr>
                </a:tc>
                <a:tc hMerge="1">
                  <a:txBody>
                    <a:bodyPr/>
                    <a:lstStyle/>
                    <a:p>
                      <a:pPr algn="ctr"/>
                      <a:endParaRPr lang="it-IT" sz="1600" b="1">
                        <a:latin typeface="Optima"/>
                        <a:cs typeface="Optima"/>
                      </a:endParaRPr>
                    </a:p>
                  </a:txBody>
                  <a:tcPr>
                    <a:solidFill>
                      <a:schemeClr val="tx2"/>
                    </a:solidFill>
                  </a:tcPr>
                </a:tc>
                <a:tc hMerge="1">
                  <a:txBody>
                    <a:bodyPr/>
                    <a:lstStyle/>
                    <a:p>
                      <a:endParaRPr lang="it-IT"/>
                    </a:p>
                  </a:txBody>
                  <a:tcPr/>
                </a:tc>
              </a:tr>
              <a:tr h="899838">
                <a:tc gridSpan="2" vMerge="1">
                  <a:txBody>
                    <a:bodyPr/>
                    <a:lstStyle/>
                    <a:p>
                      <a:endParaRPr lang="it-IT"/>
                    </a:p>
                  </a:txBody>
                  <a:tcPr/>
                </a:tc>
                <a:tc hMerge="1" vMerge="1">
                  <a:txBody>
                    <a:bodyPr/>
                    <a:lstStyle/>
                    <a:p>
                      <a:endParaRPr lang="it-IT"/>
                    </a:p>
                  </a:txBody>
                  <a:tcPr/>
                </a:tc>
                <a:tc>
                  <a:txBody>
                    <a:bodyPr/>
                    <a:lstStyle/>
                    <a:p>
                      <a:pPr algn="ctr"/>
                      <a:endParaRPr lang="it-IT" sz="1600">
                        <a:latin typeface="Optima"/>
                        <a:cs typeface="Optima"/>
                      </a:endParaRPr>
                    </a:p>
                    <a:p>
                      <a:pPr algn="ctr"/>
                      <a:r>
                        <a:rPr lang="it-IT" sz="1600">
                          <a:latin typeface="Optima"/>
                          <a:cs typeface="Optima"/>
                        </a:rPr>
                        <a:t>Left</a:t>
                      </a:r>
                    </a:p>
                  </a:txBody>
                  <a:tcPr>
                    <a:solidFill>
                      <a:srgbClr val="BA3D56"/>
                    </a:solidFill>
                  </a:tcPr>
                </a:tc>
                <a:tc>
                  <a:txBody>
                    <a:bodyPr/>
                    <a:lstStyle/>
                    <a:p>
                      <a:pPr algn="ctr"/>
                      <a:endParaRPr lang="it-IT" sz="1600">
                        <a:latin typeface="Optima"/>
                        <a:cs typeface="Optima"/>
                      </a:endParaRPr>
                    </a:p>
                    <a:p>
                      <a:pPr algn="ctr"/>
                      <a:r>
                        <a:rPr lang="it-IT" sz="1600">
                          <a:latin typeface="Optima"/>
                          <a:cs typeface="Optima"/>
                        </a:rPr>
                        <a:t>Middle</a:t>
                      </a:r>
                    </a:p>
                  </a:txBody>
                  <a:tcPr>
                    <a:solidFill>
                      <a:srgbClr val="BA3D56"/>
                    </a:solidFill>
                  </a:tcPr>
                </a:tc>
                <a:tc>
                  <a:txBody>
                    <a:bodyPr/>
                    <a:lstStyle/>
                    <a:p>
                      <a:pPr algn="ctr"/>
                      <a:endParaRPr lang="it-IT" sz="1600">
                        <a:latin typeface="Optima"/>
                        <a:cs typeface="Optima"/>
                      </a:endParaRPr>
                    </a:p>
                    <a:p>
                      <a:pPr algn="ctr"/>
                      <a:r>
                        <a:rPr lang="it-IT" sz="1600">
                          <a:latin typeface="Optima"/>
                          <a:cs typeface="Optima"/>
                        </a:rPr>
                        <a:t>Right</a:t>
                      </a:r>
                    </a:p>
                  </a:txBody>
                  <a:tcPr>
                    <a:solidFill>
                      <a:srgbClr val="BA3D56"/>
                    </a:solidFill>
                  </a:tcPr>
                </a:tc>
              </a:tr>
              <a:tr h="899838">
                <a:tc rowSpan="4">
                  <a:txBody>
                    <a:bodyPr/>
                    <a:lstStyle/>
                    <a:p>
                      <a:pPr algn="ctr"/>
                      <a:endParaRPr lang="it-IT" sz="1600">
                        <a:latin typeface="Optima"/>
                        <a:cs typeface="Optima"/>
                      </a:endParaRPr>
                    </a:p>
                    <a:p>
                      <a:pPr algn="ctr"/>
                      <a:endParaRPr lang="it-IT" sz="1600">
                        <a:latin typeface="Optima"/>
                        <a:cs typeface="Optima"/>
                      </a:endParaRPr>
                    </a:p>
                    <a:p>
                      <a:pPr algn="ctr"/>
                      <a:endParaRPr lang="it-IT" sz="1600">
                        <a:latin typeface="Optima"/>
                        <a:cs typeface="Optima"/>
                      </a:endParaRPr>
                    </a:p>
                    <a:p>
                      <a:pPr algn="ctr"/>
                      <a:endParaRPr lang="it-IT" sz="1600">
                        <a:latin typeface="Optima"/>
                        <a:cs typeface="Optima"/>
                      </a:endParaRPr>
                    </a:p>
                    <a:p>
                      <a:pPr algn="ctr"/>
                      <a:endParaRPr lang="it-IT" sz="1600">
                        <a:latin typeface="Optima"/>
                        <a:cs typeface="Optima"/>
                      </a:endParaRPr>
                    </a:p>
                    <a:p>
                      <a:pPr algn="ctr"/>
                      <a:endParaRPr lang="it-IT" sz="1600">
                        <a:latin typeface="Optima"/>
                        <a:cs typeface="Optima"/>
                      </a:endParaRPr>
                    </a:p>
                    <a:p>
                      <a:pPr algn="ctr"/>
                      <a:endParaRPr lang="it-IT" sz="1600">
                        <a:latin typeface="Optima"/>
                        <a:cs typeface="Optima"/>
                      </a:endParaRPr>
                    </a:p>
                    <a:p>
                      <a:pPr algn="ctr"/>
                      <a:r>
                        <a:rPr lang="it-IT" sz="1600">
                          <a:latin typeface="Optima"/>
                          <a:cs typeface="Optima"/>
                        </a:rPr>
                        <a:t>Player</a:t>
                      </a:r>
                      <a:r>
                        <a:rPr lang="it-IT" sz="1600" baseline="0">
                          <a:latin typeface="Optima"/>
                          <a:cs typeface="Optima"/>
                        </a:rPr>
                        <a:t> 1</a:t>
                      </a:r>
                      <a:endParaRPr lang="it-IT" sz="1600">
                        <a:latin typeface="Optima"/>
                        <a:cs typeface="Optima"/>
                      </a:endParaRPr>
                    </a:p>
                  </a:txBody>
                  <a:tcPr>
                    <a:solidFill>
                      <a:schemeClr val="accent2">
                        <a:lumMod val="50000"/>
                      </a:schemeClr>
                    </a:solidFill>
                  </a:tcPr>
                </a:tc>
                <a:tc>
                  <a:txBody>
                    <a:bodyPr/>
                    <a:lstStyle/>
                    <a:p>
                      <a:pPr algn="ctr"/>
                      <a:endParaRPr lang="it-IT" sz="1600">
                        <a:latin typeface="Optima"/>
                        <a:cs typeface="Optima"/>
                      </a:endParaRPr>
                    </a:p>
                    <a:p>
                      <a:pPr algn="ctr"/>
                      <a:r>
                        <a:rPr lang="it-IT" sz="1600">
                          <a:latin typeface="Optima"/>
                          <a:cs typeface="Optima"/>
                        </a:rPr>
                        <a:t>Top</a:t>
                      </a:r>
                    </a:p>
                  </a:txBody>
                  <a:tcPr>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it-IT" sz="1600" b="1">
                        <a:solidFill>
                          <a:srgbClr val="0000FF"/>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3 </a:t>
                      </a:r>
                      <a:r>
                        <a:rPr lang="it-IT" sz="1600" b="1">
                          <a:solidFill>
                            <a:schemeClr val="tx1"/>
                          </a:solidFill>
                          <a:latin typeface="Optima"/>
                          <a:cs typeface="Optima"/>
                        </a:rPr>
                        <a:t>,</a:t>
                      </a:r>
                      <a:r>
                        <a:rPr lang="it-IT" sz="1600" b="1" baseline="0">
                          <a:solidFill>
                            <a:srgbClr val="800000"/>
                          </a:solidFill>
                          <a:latin typeface="Optima"/>
                          <a:cs typeface="Optima"/>
                        </a:rPr>
                        <a:t> 1</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chemeClr val="accent2">
                            <a:lumMod val="50000"/>
                          </a:schemeClr>
                        </a:solidFill>
                        <a:latin typeface="Optima"/>
                        <a:cs typeface="Optima"/>
                      </a:endParaRPr>
                    </a:p>
                    <a:p>
                      <a:pPr algn="ctr"/>
                      <a:r>
                        <a:rPr lang="it-IT" sz="1600" b="1">
                          <a:solidFill>
                            <a:srgbClr val="0000FF"/>
                          </a:solidFill>
                          <a:latin typeface="Optima"/>
                          <a:cs typeface="Optima"/>
                        </a:rPr>
                        <a:t>2 </a:t>
                      </a:r>
                      <a:r>
                        <a:rPr lang="it-IT" sz="1600" b="1">
                          <a:solidFill>
                            <a:schemeClr val="tx1"/>
                          </a:solidFill>
                          <a:latin typeface="Optima"/>
                          <a:cs typeface="Optima"/>
                        </a:rPr>
                        <a:t>,</a:t>
                      </a:r>
                      <a:r>
                        <a:rPr lang="it-IT" sz="1600" b="1" baseline="0">
                          <a:solidFill>
                            <a:srgbClr val="800000"/>
                          </a:solidFill>
                          <a:latin typeface="Optima"/>
                          <a:cs typeface="Optima"/>
                        </a:rPr>
                        <a:t> 3</a:t>
                      </a: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rgbClr val="191966"/>
                        </a:solidFill>
                        <a:latin typeface="Optima"/>
                        <a:cs typeface="Optima"/>
                      </a:endParaRPr>
                    </a:p>
                    <a:p>
                      <a:pPr algn="ctr"/>
                      <a:r>
                        <a:rPr lang="it-IT" sz="1600" b="1" baseline="0">
                          <a:solidFill>
                            <a:srgbClr val="0000FF"/>
                          </a:solidFill>
                          <a:latin typeface="Optima"/>
                          <a:cs typeface="Optima"/>
                        </a:rPr>
                        <a:t>10 </a:t>
                      </a:r>
                      <a:r>
                        <a:rPr lang="it-IT" sz="1600" b="1">
                          <a:solidFill>
                            <a:schemeClr val="tx1"/>
                          </a:solidFill>
                          <a:latin typeface="Optima"/>
                          <a:cs typeface="Optima"/>
                        </a:rPr>
                        <a:t>,</a:t>
                      </a:r>
                      <a:r>
                        <a:rPr lang="it-IT" sz="1600" b="1" baseline="0">
                          <a:solidFill>
                            <a:srgbClr val="800000"/>
                          </a:solidFill>
                          <a:latin typeface="Optima"/>
                          <a:cs typeface="Optima"/>
                        </a:rPr>
                        <a:t> 2</a:t>
                      </a:r>
                      <a:endParaRPr lang="it-IT" sz="1600" b="1">
                        <a:solidFill>
                          <a:srgbClr val="800000"/>
                        </a:solidFill>
                        <a:latin typeface="Optima"/>
                        <a:cs typeface="Optima"/>
                      </a:endParaRPr>
                    </a:p>
                  </a:txBody>
                  <a:tcPr>
                    <a:solidFill>
                      <a:srgbClr val="85E898">
                        <a:alpha val="60000"/>
                      </a:srgbClr>
                    </a:solidFill>
                  </a:tcPr>
                </a:tc>
              </a:tr>
              <a:tr h="899838">
                <a:tc vMerge="1">
                  <a:txBody>
                    <a:bodyPr/>
                    <a:lstStyle/>
                    <a:p>
                      <a:endParaRPr lang="it-IT"/>
                    </a:p>
                  </a:txBody>
                  <a:tcPr/>
                </a:tc>
                <a:tc>
                  <a:txBody>
                    <a:bodyPr/>
                    <a:lstStyle/>
                    <a:p>
                      <a:pPr algn="ctr"/>
                      <a:endParaRPr lang="it-IT" sz="1600">
                        <a:latin typeface="Optima"/>
                        <a:cs typeface="Optima"/>
                      </a:endParaRPr>
                    </a:p>
                    <a:p>
                      <a:pPr algn="ctr"/>
                      <a:r>
                        <a:rPr lang="it-IT" sz="1600">
                          <a:latin typeface="Optima"/>
                          <a:cs typeface="Optima"/>
                        </a:rPr>
                        <a:t>High</a:t>
                      </a:r>
                    </a:p>
                  </a:txBody>
                  <a:tcPr>
                    <a:solidFill>
                      <a:schemeClr val="accent2"/>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4 </a:t>
                      </a:r>
                      <a:r>
                        <a:rPr lang="it-IT" sz="1600" b="1">
                          <a:solidFill>
                            <a:schemeClr val="tx1"/>
                          </a:solidFill>
                          <a:latin typeface="Optima"/>
                          <a:cs typeface="Optima"/>
                        </a:rPr>
                        <a:t>,</a:t>
                      </a:r>
                      <a:r>
                        <a:rPr lang="it-IT" sz="1600" b="1" baseline="0">
                          <a:solidFill>
                            <a:srgbClr val="800000"/>
                          </a:solidFill>
                          <a:latin typeface="Optima"/>
                          <a:cs typeface="Optima"/>
                        </a:rPr>
                        <a:t> 5</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chemeClr val="accent2">
                            <a:lumMod val="50000"/>
                          </a:schemeClr>
                        </a:solidFill>
                        <a:latin typeface="Optima"/>
                        <a:cs typeface="Optima"/>
                      </a:endParaRPr>
                    </a:p>
                    <a:p>
                      <a:pPr algn="ctr"/>
                      <a:r>
                        <a:rPr lang="it-IT" sz="1600" b="1">
                          <a:solidFill>
                            <a:srgbClr val="0000FF"/>
                          </a:solidFill>
                          <a:latin typeface="Optima"/>
                          <a:cs typeface="Optima"/>
                        </a:rPr>
                        <a:t>3 </a:t>
                      </a:r>
                      <a:r>
                        <a:rPr lang="it-IT" sz="1600" b="1">
                          <a:solidFill>
                            <a:schemeClr val="tx1"/>
                          </a:solidFill>
                          <a:latin typeface="Optima"/>
                          <a:cs typeface="Optima"/>
                        </a:rPr>
                        <a:t>,</a:t>
                      </a:r>
                      <a:r>
                        <a:rPr lang="it-IT" sz="1600" b="1" baseline="0">
                          <a:solidFill>
                            <a:srgbClr val="800000"/>
                          </a:solidFill>
                          <a:latin typeface="Optima"/>
                          <a:cs typeface="Optima"/>
                        </a:rPr>
                        <a:t> 0</a:t>
                      </a: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rgbClr val="191966"/>
                        </a:solidFill>
                        <a:latin typeface="Optima"/>
                        <a:cs typeface="Optima"/>
                      </a:endParaRPr>
                    </a:p>
                    <a:p>
                      <a:pPr algn="ctr"/>
                      <a:r>
                        <a:rPr lang="it-IT" sz="1600" b="1">
                          <a:solidFill>
                            <a:srgbClr val="0000FF"/>
                          </a:solidFill>
                          <a:latin typeface="Optima"/>
                          <a:cs typeface="Optima"/>
                        </a:rPr>
                        <a:t>6 </a:t>
                      </a:r>
                      <a:r>
                        <a:rPr lang="it-IT" sz="1600" b="1">
                          <a:solidFill>
                            <a:schemeClr val="tx1"/>
                          </a:solidFill>
                          <a:latin typeface="Optima"/>
                          <a:cs typeface="Optima"/>
                        </a:rPr>
                        <a:t>,</a:t>
                      </a:r>
                      <a:r>
                        <a:rPr lang="it-IT" sz="1600" b="1" baseline="0">
                          <a:solidFill>
                            <a:srgbClr val="800000"/>
                          </a:solidFill>
                          <a:latin typeface="Optima"/>
                          <a:cs typeface="Optima"/>
                        </a:rPr>
                        <a:t> 4</a:t>
                      </a:r>
                      <a:endParaRPr lang="it-IT" sz="1600" b="1">
                        <a:solidFill>
                          <a:srgbClr val="800000"/>
                        </a:solidFill>
                        <a:latin typeface="Optima"/>
                        <a:cs typeface="Optima"/>
                      </a:endParaRPr>
                    </a:p>
                  </a:txBody>
                  <a:tcPr>
                    <a:solidFill>
                      <a:srgbClr val="85E898">
                        <a:alpha val="60000"/>
                      </a:srgbClr>
                    </a:solidFill>
                  </a:tcPr>
                </a:tc>
              </a:tr>
              <a:tr h="899838">
                <a:tc vMerge="1">
                  <a:txBody>
                    <a:bodyPr/>
                    <a:lstStyle/>
                    <a:p>
                      <a:pPr algn="ctr"/>
                      <a:endParaRPr lang="it-IT" sz="1600">
                        <a:latin typeface="Optima"/>
                        <a:cs typeface="Optima"/>
                      </a:endParaRPr>
                    </a:p>
                  </a:txBody>
                  <a:tcPr>
                    <a:solidFill>
                      <a:schemeClr val="accent2">
                        <a:lumMod val="50000"/>
                      </a:schemeClr>
                    </a:solidFill>
                  </a:tcPr>
                </a:tc>
                <a:tc>
                  <a:txBody>
                    <a:bodyPr/>
                    <a:lstStyle/>
                    <a:p>
                      <a:pPr algn="ctr"/>
                      <a:endParaRPr lang="it-IT" sz="1600">
                        <a:latin typeface="Optima"/>
                        <a:cs typeface="Optima"/>
                      </a:endParaRPr>
                    </a:p>
                    <a:p>
                      <a:pPr algn="ctr"/>
                      <a:r>
                        <a:rPr lang="it-IT" sz="1600">
                          <a:latin typeface="Optima"/>
                          <a:cs typeface="Optima"/>
                        </a:rPr>
                        <a:t>Low</a:t>
                      </a:r>
                    </a:p>
                  </a:txBody>
                  <a:tcPr>
                    <a:solidFill>
                      <a:schemeClr val="accent2"/>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2 </a:t>
                      </a:r>
                      <a:r>
                        <a:rPr lang="it-IT" sz="1600" b="1">
                          <a:solidFill>
                            <a:schemeClr val="tx1"/>
                          </a:solidFill>
                          <a:latin typeface="Optima"/>
                          <a:cs typeface="Optima"/>
                        </a:rPr>
                        <a:t>,</a:t>
                      </a:r>
                      <a:r>
                        <a:rPr lang="it-IT" sz="1600" b="1" baseline="0">
                          <a:solidFill>
                            <a:srgbClr val="800000"/>
                          </a:solidFill>
                          <a:latin typeface="Optima"/>
                          <a:cs typeface="Optima"/>
                        </a:rPr>
                        <a:t> 2</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5 </a:t>
                      </a:r>
                      <a:r>
                        <a:rPr lang="it-IT" sz="1600" b="1">
                          <a:solidFill>
                            <a:schemeClr val="tx1"/>
                          </a:solidFill>
                          <a:latin typeface="Optima"/>
                          <a:cs typeface="Optima"/>
                        </a:rPr>
                        <a:t>,</a:t>
                      </a:r>
                      <a:r>
                        <a:rPr lang="it-IT" sz="1600" b="1" baseline="0">
                          <a:solidFill>
                            <a:srgbClr val="800000"/>
                          </a:solidFill>
                          <a:latin typeface="Optima"/>
                          <a:cs typeface="Optima"/>
                        </a:rPr>
                        <a:t> 4</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it-IT" sz="1600" b="1">
                        <a:solidFill>
                          <a:srgbClr val="0000FF"/>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12 </a:t>
                      </a:r>
                      <a:r>
                        <a:rPr lang="it-IT" sz="1600" b="1">
                          <a:solidFill>
                            <a:schemeClr val="tx1"/>
                          </a:solidFill>
                          <a:latin typeface="Optima"/>
                          <a:cs typeface="Optima"/>
                        </a:rPr>
                        <a:t>,</a:t>
                      </a:r>
                      <a:r>
                        <a:rPr lang="it-IT" sz="1600" b="1" baseline="0">
                          <a:solidFill>
                            <a:srgbClr val="800000"/>
                          </a:solidFill>
                          <a:latin typeface="Optima"/>
                          <a:cs typeface="Optima"/>
                        </a:rPr>
                        <a:t> 3</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r>
              <a:tr h="899838">
                <a:tc vMerge="1">
                  <a:txBody>
                    <a:bodyPr/>
                    <a:lstStyle/>
                    <a:p>
                      <a:pPr algn="ctr"/>
                      <a:endParaRPr lang="it-IT" sz="1600">
                        <a:latin typeface="Optima"/>
                        <a:cs typeface="Optima"/>
                      </a:endParaRPr>
                    </a:p>
                  </a:txBody>
                  <a:tcPr>
                    <a:solidFill>
                      <a:schemeClr val="accent2">
                        <a:lumMod val="50000"/>
                      </a:schemeClr>
                    </a:solidFill>
                  </a:tcPr>
                </a:tc>
                <a:tc>
                  <a:txBody>
                    <a:bodyPr/>
                    <a:lstStyle/>
                    <a:p>
                      <a:pPr algn="ctr"/>
                      <a:endParaRPr lang="it-IT" sz="1600">
                        <a:latin typeface="Optima"/>
                        <a:cs typeface="Optima"/>
                      </a:endParaRPr>
                    </a:p>
                    <a:p>
                      <a:pPr algn="ctr"/>
                      <a:r>
                        <a:rPr lang="it-IT" sz="1600">
                          <a:latin typeface="Optima"/>
                          <a:cs typeface="Optima"/>
                        </a:rPr>
                        <a:t>Bottom</a:t>
                      </a:r>
                    </a:p>
                  </a:txBody>
                  <a:tcPr>
                    <a:solidFill>
                      <a:schemeClr val="accent2"/>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5 </a:t>
                      </a:r>
                      <a:r>
                        <a:rPr lang="it-IT" sz="1600" b="1">
                          <a:solidFill>
                            <a:schemeClr val="tx1"/>
                          </a:solidFill>
                          <a:latin typeface="Optima"/>
                          <a:cs typeface="Optima"/>
                        </a:rPr>
                        <a:t>,</a:t>
                      </a:r>
                      <a:r>
                        <a:rPr lang="it-IT" sz="1600" b="1" baseline="0">
                          <a:solidFill>
                            <a:srgbClr val="800000"/>
                          </a:solidFill>
                          <a:latin typeface="Optima"/>
                          <a:cs typeface="Optima"/>
                        </a:rPr>
                        <a:t> 6</a:t>
                      </a: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4 </a:t>
                      </a:r>
                      <a:r>
                        <a:rPr lang="it-IT" sz="1600" b="1">
                          <a:solidFill>
                            <a:schemeClr val="tx1"/>
                          </a:solidFill>
                          <a:latin typeface="Optima"/>
                          <a:cs typeface="Optima"/>
                        </a:rPr>
                        <a:t>,</a:t>
                      </a:r>
                      <a:r>
                        <a:rPr lang="it-IT" sz="1600" b="1" baseline="0">
                          <a:solidFill>
                            <a:srgbClr val="800000"/>
                          </a:solidFill>
                          <a:latin typeface="Optima"/>
                          <a:cs typeface="Optima"/>
                        </a:rPr>
                        <a:t> 5</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c>
                  <a:txBody>
                    <a:bodyPr/>
                    <a:lstStyle/>
                    <a:p>
                      <a:pPr algn="ctr"/>
                      <a:endParaRPr lang="it-IT" sz="1600" b="1">
                        <a:solidFill>
                          <a:srgbClr val="800000"/>
                        </a:solidFill>
                        <a:latin typeface="Optima"/>
                        <a:cs typeface="Optima"/>
                      </a:endParaRPr>
                    </a:p>
                    <a:p>
                      <a:pPr marL="0" marR="0" indent="0" algn="ctr" defTabSz="457200" rtl="0" eaLnBrk="1" fontAlgn="auto" latinLnBrk="0" hangingPunct="1">
                        <a:lnSpc>
                          <a:spcPct val="100000"/>
                        </a:lnSpc>
                        <a:spcBef>
                          <a:spcPts val="0"/>
                        </a:spcBef>
                        <a:spcAft>
                          <a:spcPts val="0"/>
                        </a:spcAft>
                        <a:buClrTx/>
                        <a:buSzTx/>
                        <a:buFontTx/>
                        <a:buNone/>
                        <a:tabLst/>
                        <a:defRPr/>
                      </a:pPr>
                      <a:r>
                        <a:rPr lang="it-IT" sz="1600" b="1">
                          <a:solidFill>
                            <a:srgbClr val="0000FF"/>
                          </a:solidFill>
                          <a:latin typeface="Optima"/>
                          <a:cs typeface="Optima"/>
                        </a:rPr>
                        <a:t>9 </a:t>
                      </a:r>
                      <a:r>
                        <a:rPr lang="it-IT" sz="1600" b="1">
                          <a:solidFill>
                            <a:schemeClr val="tx1"/>
                          </a:solidFill>
                          <a:latin typeface="Optima"/>
                          <a:cs typeface="Optima"/>
                        </a:rPr>
                        <a:t>,</a:t>
                      </a:r>
                      <a:r>
                        <a:rPr lang="it-IT" sz="1600" b="1" baseline="0">
                          <a:solidFill>
                            <a:srgbClr val="800000"/>
                          </a:solidFill>
                          <a:latin typeface="Optima"/>
                          <a:cs typeface="Optima"/>
                        </a:rPr>
                        <a:t> 7</a:t>
                      </a:r>
                      <a:endParaRPr lang="it-IT" sz="1600" b="1">
                        <a:solidFill>
                          <a:srgbClr val="800000"/>
                        </a:solidFill>
                        <a:latin typeface="Optima"/>
                        <a:cs typeface="Optima"/>
                      </a:endParaRPr>
                    </a:p>
                    <a:p>
                      <a:pPr algn="ctr"/>
                      <a:endParaRPr lang="it-IT" sz="1600" b="1">
                        <a:solidFill>
                          <a:srgbClr val="800000"/>
                        </a:solidFill>
                        <a:latin typeface="Optima"/>
                        <a:cs typeface="Optima"/>
                      </a:endParaRPr>
                    </a:p>
                  </a:txBody>
                  <a:tcPr>
                    <a:solidFill>
                      <a:srgbClr val="85E898">
                        <a:alpha val="60000"/>
                      </a:srgbClr>
                    </a:solidFill>
                  </a:tcPr>
                </a:tc>
              </a:tr>
            </a:tbl>
          </a:graphicData>
        </a:graphic>
      </p:graphicFrame>
      <p:sp>
        <p:nvSpPr>
          <p:cNvPr id="6" name="Ovale 5"/>
          <p:cNvSpPr/>
          <p:nvPr/>
        </p:nvSpPr>
        <p:spPr>
          <a:xfrm>
            <a:off x="4872162" y="60960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Ovale 6"/>
          <p:cNvSpPr/>
          <p:nvPr/>
        </p:nvSpPr>
        <p:spPr>
          <a:xfrm>
            <a:off x="5943602" y="51816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7086602" y="51816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Ovale 11"/>
          <p:cNvSpPr/>
          <p:nvPr/>
        </p:nvSpPr>
        <p:spPr>
          <a:xfrm>
            <a:off x="6248402" y="3381118"/>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Ovale 12"/>
          <p:cNvSpPr/>
          <p:nvPr/>
        </p:nvSpPr>
        <p:spPr>
          <a:xfrm>
            <a:off x="5105402" y="42672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Ovale 13"/>
          <p:cNvSpPr/>
          <p:nvPr/>
        </p:nvSpPr>
        <p:spPr>
          <a:xfrm>
            <a:off x="6248402" y="51816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Ovale 14"/>
          <p:cNvSpPr/>
          <p:nvPr/>
        </p:nvSpPr>
        <p:spPr>
          <a:xfrm>
            <a:off x="7391402" y="6096001"/>
            <a:ext cx="309439" cy="276483"/>
          </a:xfrm>
          <a:prstGeom prst="ellipse">
            <a:avLst/>
          </a:prstGeom>
          <a:solidFill>
            <a:schemeClr val="bg2">
              <a:alpha val="4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Freccia destra con strisce 15"/>
          <p:cNvSpPr/>
          <p:nvPr/>
        </p:nvSpPr>
        <p:spPr>
          <a:xfrm rot="8162386">
            <a:off x="6240845" y="4290157"/>
            <a:ext cx="1798576" cy="484632"/>
          </a:xfrm>
          <a:prstGeom prst="stripedRightArrow">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i="0">
              <a:latin typeface="Optima"/>
              <a:cs typeface="Optima"/>
            </a:endParaRPr>
          </a:p>
        </p:txBody>
      </p:sp>
      <p:sp>
        <p:nvSpPr>
          <p:cNvPr id="17" name="CasellaDiTesto 16"/>
          <p:cNvSpPr txBox="1"/>
          <p:nvPr/>
        </p:nvSpPr>
        <p:spPr>
          <a:xfrm rot="1507640">
            <a:off x="7023289" y="3348464"/>
            <a:ext cx="1792487" cy="338554"/>
          </a:xfrm>
          <a:prstGeom prst="rect">
            <a:avLst/>
          </a:prstGeom>
          <a:solidFill>
            <a:srgbClr val="FFFF00">
              <a:alpha val="63000"/>
            </a:srgbClr>
          </a:solidFill>
        </p:spPr>
        <p:txBody>
          <a:bodyPr wrap="none" rtlCol="0">
            <a:spAutoFit/>
          </a:bodyPr>
          <a:lstStyle/>
          <a:p>
            <a:r>
              <a:rPr lang="it-IT" sz="1600" i="0">
                <a:latin typeface="Optima"/>
                <a:cs typeface="Optima"/>
              </a:rPr>
              <a:t>Nash equilibrium!</a:t>
            </a: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P spid="15" grpId="0" animBg="1"/>
      <p:bldP spid="16"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WSD game dynamics (time = 3)</a:t>
            </a:r>
          </a:p>
        </p:txBody>
      </p:sp>
      <p:pic>
        <p:nvPicPr>
          <p:cNvPr id="109571"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8463"/>
            <a:ext cx="79565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Immagin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213100"/>
            <a:ext cx="7920037"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sellaDiTesto 6"/>
          <p:cNvSpPr txBox="1">
            <a:spLocks noChangeArrowheads="1"/>
          </p:cNvSpPr>
          <p:nvPr/>
        </p:nvSpPr>
        <p:spPr bwMode="auto">
          <a:xfrm>
            <a:off x="1187451" y="1732806"/>
            <a:ext cx="777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spcBef>
                <a:spcPts val="1200"/>
              </a:spcBef>
              <a:spcAft>
                <a:spcPts val="1200"/>
              </a:spcAft>
              <a:buClr>
                <a:srgbClr val="FF2600"/>
              </a:buClr>
              <a:buFont typeface="Wingdings" charset="0"/>
              <a:buNone/>
            </a:pPr>
            <a:r>
              <a:rPr lang="it-IT" sz="2000" smtClean="0">
                <a:solidFill>
                  <a:srgbClr val="000000"/>
                </a:solidFill>
                <a:latin typeface="Optima Regolare" charset="0"/>
              </a:rPr>
              <a:t>There is a financial institution near the river bank.</a:t>
            </a:r>
          </a:p>
        </p:txBody>
      </p:sp>
    </p:spTree>
    <p:extLst>
      <p:ext uri="{BB962C8B-B14F-4D97-AF65-F5344CB8AC3E}">
        <p14:creationId xmlns:p14="http://schemas.microsoft.com/office/powerpoint/2010/main" val="11414831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WSD games dynamics (time = 12)</a:t>
            </a:r>
          </a:p>
        </p:txBody>
      </p:sp>
      <p:pic>
        <p:nvPicPr>
          <p:cNvPr id="111619"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8463"/>
            <a:ext cx="79565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Immagin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236913"/>
            <a:ext cx="7848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sellaDiTesto 6"/>
          <p:cNvSpPr txBox="1">
            <a:spLocks noChangeArrowheads="1"/>
          </p:cNvSpPr>
          <p:nvPr/>
        </p:nvSpPr>
        <p:spPr bwMode="auto">
          <a:xfrm>
            <a:off x="1187451" y="1732806"/>
            <a:ext cx="777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spcBef>
                <a:spcPts val="1200"/>
              </a:spcBef>
              <a:spcAft>
                <a:spcPts val="1200"/>
              </a:spcAft>
              <a:buClr>
                <a:srgbClr val="FF2600"/>
              </a:buClr>
              <a:buFont typeface="Wingdings" charset="0"/>
              <a:buNone/>
            </a:pPr>
            <a:r>
              <a:rPr lang="it-IT" sz="2000" smtClean="0">
                <a:solidFill>
                  <a:srgbClr val="000000"/>
                </a:solidFill>
                <a:latin typeface="Optima Regolare" charset="0"/>
              </a:rPr>
              <a:t>There is a financial institution near the river bank.</a:t>
            </a:r>
          </a:p>
        </p:txBody>
      </p:sp>
    </p:spTree>
    <p:extLst>
      <p:ext uri="{BB962C8B-B14F-4D97-AF65-F5344CB8AC3E}">
        <p14:creationId xmlns:p14="http://schemas.microsoft.com/office/powerpoint/2010/main" val="7907252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Immagin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600428"/>
            <a:ext cx="7596336" cy="197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sellaDiTesto 2"/>
          <p:cNvSpPr txBox="1">
            <a:spLocks noRot="1" noChangeAspect="1" noMove="1" noResize="1" noEditPoints="1" noAdjustHandles="1" noChangeArrowheads="1" noChangeShapeType="1" noTextEdit="1"/>
          </p:cNvSpPr>
          <p:nvPr/>
        </p:nvSpPr>
        <p:spPr>
          <a:xfrm>
            <a:off x="1104796" y="4336907"/>
            <a:ext cx="8039204" cy="1036309"/>
          </a:xfrm>
          <a:prstGeom prst="rect">
            <a:avLst/>
          </a:prstGeom>
          <a:blipFill rotWithShape="0">
            <a:blip r:embed="rId4"/>
            <a:stretch>
              <a:fillRect l="-758" t="-2941"/>
            </a:stretch>
          </a:blipFill>
        </p:spPr>
        <p:txBody>
          <a:bodyPr/>
          <a:lstStyle/>
          <a:p>
            <a:pPr algn="l" eaLnBrk="0" hangingPunct="0">
              <a:spcBef>
                <a:spcPct val="0"/>
              </a:spcBef>
              <a:buClrTx/>
              <a:buFontTx/>
              <a:buNone/>
              <a:defRPr/>
            </a:pPr>
            <a:r>
              <a:rPr lang="en-US">
                <a:noFill/>
                <a:ea typeface="ＭＳ Ｐゴシック" charset="0"/>
                <a:cs typeface="ＭＳ Ｐゴシック" charset="0"/>
              </a:rPr>
              <a:t> </a:t>
            </a:r>
          </a:p>
        </p:txBody>
      </p:sp>
      <p:sp>
        <p:nvSpPr>
          <p:cNvPr id="5"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Experimental setup</a:t>
            </a:r>
          </a:p>
        </p:txBody>
      </p:sp>
    </p:spTree>
    <p:extLst>
      <p:ext uri="{BB962C8B-B14F-4D97-AF65-F5344CB8AC3E}">
        <p14:creationId xmlns:p14="http://schemas.microsoft.com/office/powerpoint/2010/main" val="20161407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Experimental results</a:t>
            </a:r>
          </a:p>
        </p:txBody>
      </p:sp>
      <p:pic>
        <p:nvPicPr>
          <p:cNvPr id="115715" name="Immagin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7287" y="1844824"/>
            <a:ext cx="6561137"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tangolo 1"/>
          <p:cNvSpPr/>
          <p:nvPr/>
        </p:nvSpPr>
        <p:spPr bwMode="auto">
          <a:xfrm>
            <a:off x="2187302" y="2918967"/>
            <a:ext cx="6120680" cy="360040"/>
          </a:xfrm>
          <a:prstGeom prst="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chemeClr val="hlink"/>
              </a:buClr>
              <a:buSzTx/>
              <a:buFont typeface="Wingdings" pitchFamily="-108" charset="2"/>
              <a:buNone/>
              <a:tabLst/>
            </a:pPr>
            <a:endParaRPr kumimoji="0" lang="it-IT" sz="2400" b="0" i="1" u="none" strike="noStrike" cap="none" normalizeH="0" baseline="0">
              <a:ln>
                <a:noFill/>
              </a:ln>
              <a:solidFill>
                <a:schemeClr val="tx1"/>
              </a:solidFill>
              <a:effectLst/>
              <a:latin typeface="Times New Roman" pitchFamily="-108" charset="0"/>
            </a:endParaRPr>
          </a:p>
        </p:txBody>
      </p:sp>
      <p:sp>
        <p:nvSpPr>
          <p:cNvPr id="6" name="Rettangolo 5"/>
          <p:cNvSpPr/>
          <p:nvPr/>
        </p:nvSpPr>
        <p:spPr bwMode="auto">
          <a:xfrm>
            <a:off x="2187302" y="4719167"/>
            <a:ext cx="6120680" cy="360040"/>
          </a:xfrm>
          <a:prstGeom prst="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chemeClr val="hlink"/>
              </a:buClr>
              <a:buSzTx/>
              <a:buFont typeface="Wingdings" pitchFamily="-108" charset="2"/>
              <a:buNone/>
              <a:tabLst/>
            </a:pPr>
            <a:endParaRPr kumimoji="0" lang="it-IT" sz="2400" b="0" i="1" u="none" strike="noStrike" cap="none" normalizeH="0" baseline="0">
              <a:ln>
                <a:noFill/>
              </a:ln>
              <a:solidFill>
                <a:schemeClr val="tx1"/>
              </a:solidFill>
              <a:effectLst/>
              <a:latin typeface="Times New Roman" pitchFamily="-108" charset="0"/>
            </a:endParaRPr>
          </a:p>
        </p:txBody>
      </p:sp>
    </p:spTree>
    <p:extLst>
      <p:ext uri="{BB962C8B-B14F-4D97-AF65-F5344CB8AC3E}">
        <p14:creationId xmlns:p14="http://schemas.microsoft.com/office/powerpoint/2010/main" val="10079431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Immagin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5806" y="2276872"/>
            <a:ext cx="36004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tangolo 4"/>
          <p:cNvSpPr/>
          <p:nvPr/>
        </p:nvSpPr>
        <p:spPr bwMode="auto">
          <a:xfrm>
            <a:off x="3492103" y="2722290"/>
            <a:ext cx="3096344" cy="288032"/>
          </a:xfrm>
          <a:prstGeom prst="rect">
            <a:avLst/>
          </a:prstGeom>
          <a:solidFill>
            <a:schemeClr val="accent1">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chemeClr val="hlink"/>
              </a:buClr>
              <a:buSzTx/>
              <a:buFont typeface="Wingdings" pitchFamily="-108" charset="2"/>
              <a:buNone/>
              <a:tabLst/>
            </a:pPr>
            <a:endParaRPr kumimoji="0" lang="it-IT" sz="2400" b="0" i="1" u="none" strike="noStrike" cap="none" normalizeH="0" baseline="0">
              <a:ln>
                <a:noFill/>
              </a:ln>
              <a:solidFill>
                <a:schemeClr val="tx1"/>
              </a:solidFill>
              <a:effectLst/>
              <a:latin typeface="Times New Roman" pitchFamily="-108" charset="0"/>
            </a:endParaRPr>
          </a:p>
        </p:txBody>
      </p:sp>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Experimental results (entity linking)</a:t>
            </a:r>
          </a:p>
        </p:txBody>
      </p:sp>
    </p:spTree>
    <p:extLst>
      <p:ext uri="{BB962C8B-B14F-4D97-AF65-F5344CB8AC3E}">
        <p14:creationId xmlns:p14="http://schemas.microsoft.com/office/powerpoint/2010/main" val="1111164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bwMode="auto">
          <a:xfrm>
            <a:off x="1600200" y="125759"/>
            <a:ext cx="7010400" cy="1143001"/>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eaLnBrk="0" hangingPunct="0">
              <a:spcBef>
                <a:spcPct val="0"/>
              </a:spcBef>
              <a:buClrTx/>
              <a:defRPr/>
            </a:pPr>
            <a:r>
              <a:rPr lang="en-US" sz="3000" b="1" i="0" kern="0" dirty="0">
                <a:solidFill>
                  <a:srgbClr val="A40000"/>
                </a:solidFill>
                <a:latin typeface="Optima"/>
                <a:ea typeface="ＭＳ Ｐゴシック" pitchFamily="-108" charset="-128"/>
                <a:cs typeface="Optima"/>
              </a:rPr>
              <a:t>To sum up</a:t>
            </a:r>
          </a:p>
        </p:txBody>
      </p:sp>
      <p:sp>
        <p:nvSpPr>
          <p:cNvPr id="5" name="Rettangolo 4"/>
          <p:cNvSpPr/>
          <p:nvPr/>
        </p:nvSpPr>
        <p:spPr>
          <a:xfrm>
            <a:off x="1425236" y="1268760"/>
            <a:ext cx="7395236" cy="5309146"/>
          </a:xfrm>
          <a:prstGeom prst="rect">
            <a:avLst/>
          </a:prstGeom>
        </p:spPr>
        <p:txBody>
          <a:bodyPr wrap="square">
            <a:spAutoFit/>
          </a:bodyPr>
          <a:lstStyle/>
          <a:p>
            <a:pPr algn="just" defTabSz="457200" fontAlgn="auto">
              <a:spcBef>
                <a:spcPts val="0"/>
              </a:spcBef>
              <a:spcAft>
                <a:spcPts val="3000"/>
              </a:spcAft>
              <a:buClr>
                <a:srgbClr val="800000"/>
              </a:buClr>
              <a:buFontTx/>
              <a:buNone/>
            </a:pPr>
            <a:r>
              <a:rPr lang="it-IT" sz="1800" i="0" smtClean="0">
                <a:solidFill>
                  <a:srgbClr val="000000"/>
                </a:solidFill>
                <a:latin typeface="Optima"/>
                <a:cs typeface="Optima"/>
              </a:rPr>
              <a:t>Game theory offers a principled and viable solution to context-aware pattern recognition problems, based on the idea of dynamical competition among hypotheses driven by payoff functions.</a:t>
            </a:r>
          </a:p>
          <a:p>
            <a:pPr algn="just" defTabSz="457200" fontAlgn="auto">
              <a:spcBef>
                <a:spcPts val="0"/>
              </a:spcBef>
              <a:spcAft>
                <a:spcPts val="1200"/>
              </a:spcAft>
              <a:buClr>
                <a:srgbClr val="800000"/>
              </a:buClr>
              <a:buFontTx/>
              <a:buNone/>
            </a:pPr>
            <a:r>
              <a:rPr lang="it-IT" sz="1800" b="1" i="0" smtClean="0">
                <a:solidFill>
                  <a:srgbClr val="000000"/>
                </a:solidFill>
                <a:latin typeface="Optima"/>
                <a:cs typeface="Optima"/>
              </a:rPr>
              <a:t>Distiguishing features:</a:t>
            </a:r>
          </a:p>
          <a:p>
            <a:pPr marL="285750" indent="-285750" algn="just" defTabSz="457200" fontAlgn="auto">
              <a:spcBef>
                <a:spcPts val="0"/>
              </a:spcBef>
              <a:spcAft>
                <a:spcPts val="1200"/>
              </a:spcAft>
              <a:buClr>
                <a:srgbClr val="800000"/>
              </a:buClr>
              <a:buFont typeface="Arial"/>
              <a:buChar char="•"/>
            </a:pPr>
            <a:r>
              <a:rPr lang="it-IT" sz="1800" i="0" smtClean="0">
                <a:solidFill>
                  <a:srgbClr val="000000"/>
                </a:solidFill>
                <a:latin typeface="Optima"/>
                <a:cs typeface="Optima"/>
              </a:rPr>
              <a:t>No restriction imposed on similarity/payoff function (unlike, e.g., spectral methods)</a:t>
            </a:r>
          </a:p>
          <a:p>
            <a:pPr marL="285750" indent="-285750" algn="just" defTabSz="457200" fontAlgn="auto">
              <a:spcBef>
                <a:spcPts val="0"/>
              </a:spcBef>
              <a:spcAft>
                <a:spcPts val="3000"/>
              </a:spcAft>
              <a:buClr>
                <a:srgbClr val="800000"/>
              </a:buClr>
              <a:buFont typeface="Arial"/>
              <a:buChar char="•"/>
            </a:pPr>
            <a:r>
              <a:rPr lang="it-IT" sz="1800" i="0" smtClean="0">
                <a:solidFill>
                  <a:srgbClr val="000000"/>
                </a:solidFill>
                <a:latin typeface="Optima"/>
                <a:cs typeface="Optima"/>
              </a:rPr>
              <a:t>Shifts the emphasis from </a:t>
            </a:r>
            <a:r>
              <a:rPr lang="it-IT" sz="1800" smtClean="0">
                <a:solidFill>
                  <a:srgbClr val="000000"/>
                </a:solidFill>
                <a:latin typeface="Optima"/>
                <a:cs typeface="Optima"/>
              </a:rPr>
              <a:t>optima</a:t>
            </a:r>
            <a:r>
              <a:rPr lang="it-IT" sz="1800" i="0" smtClean="0">
                <a:solidFill>
                  <a:srgbClr val="000000"/>
                </a:solidFill>
                <a:latin typeface="Optima"/>
                <a:cs typeface="Optima"/>
              </a:rPr>
              <a:t> of objective functions to </a:t>
            </a:r>
            <a:r>
              <a:rPr lang="it-IT" sz="1800" smtClean="0">
                <a:solidFill>
                  <a:srgbClr val="000000"/>
                </a:solidFill>
                <a:latin typeface="Optima"/>
                <a:cs typeface="Optima"/>
              </a:rPr>
              <a:t>equilibria</a:t>
            </a:r>
            <a:r>
              <a:rPr lang="it-IT" sz="1800" i="0" smtClean="0">
                <a:solidFill>
                  <a:srgbClr val="000000"/>
                </a:solidFill>
                <a:latin typeface="Optima"/>
                <a:cs typeface="Optima"/>
              </a:rPr>
              <a:t> of dynamical systems.</a:t>
            </a:r>
            <a:endParaRPr lang="it-IT" sz="1800" i="0">
              <a:solidFill>
                <a:srgbClr val="000000"/>
              </a:solidFill>
              <a:latin typeface="Optima"/>
              <a:cs typeface="Optima"/>
            </a:endParaRPr>
          </a:p>
          <a:p>
            <a:pPr algn="just" defTabSz="457200" fontAlgn="auto">
              <a:spcBef>
                <a:spcPts val="0"/>
              </a:spcBef>
              <a:spcAft>
                <a:spcPts val="1800"/>
              </a:spcAft>
              <a:buClr>
                <a:srgbClr val="800000"/>
              </a:buClr>
            </a:pPr>
            <a:r>
              <a:rPr lang="it-IT" sz="1800" b="1" i="0" smtClean="0">
                <a:solidFill>
                  <a:srgbClr val="000000"/>
                </a:solidFill>
                <a:latin typeface="Optima"/>
                <a:cs typeface="Optima"/>
              </a:rPr>
              <a:t>On-going work:</a:t>
            </a:r>
            <a:r>
              <a:rPr lang="it-IT" sz="1800" i="0" smtClean="0">
                <a:solidFill>
                  <a:srgbClr val="000000"/>
                </a:solidFill>
                <a:latin typeface="Optima"/>
                <a:cs typeface="Optima"/>
              </a:rPr>
              <a:t> </a:t>
            </a:r>
          </a:p>
          <a:p>
            <a:pPr marL="285750" indent="-285750" algn="just" defTabSz="457200" fontAlgn="auto">
              <a:spcBef>
                <a:spcPts val="0"/>
              </a:spcBef>
              <a:spcAft>
                <a:spcPts val="1200"/>
              </a:spcAft>
              <a:buClr>
                <a:srgbClr val="800000"/>
              </a:buClr>
              <a:buFont typeface="Arial"/>
              <a:buChar char="•"/>
            </a:pPr>
            <a:r>
              <a:rPr lang="it-IT" sz="1800" i="0">
                <a:solidFill>
                  <a:srgbClr val="000000"/>
                </a:solidFill>
                <a:latin typeface="Optima"/>
                <a:cs typeface="Optima"/>
              </a:rPr>
              <a:t>Learning payoff functions from data (Pelillo and Refice, 1994)</a:t>
            </a:r>
          </a:p>
          <a:p>
            <a:pPr marL="285750" indent="-285750" algn="just" defTabSz="457200" fontAlgn="auto">
              <a:spcBef>
                <a:spcPts val="0"/>
              </a:spcBef>
              <a:spcAft>
                <a:spcPts val="1200"/>
              </a:spcAft>
              <a:buClr>
                <a:srgbClr val="800000"/>
              </a:buClr>
              <a:buFont typeface="Arial"/>
              <a:buChar char="•"/>
            </a:pPr>
            <a:r>
              <a:rPr lang="it-IT" sz="1800" i="0" smtClean="0">
                <a:solidFill>
                  <a:srgbClr val="000000"/>
                </a:solidFill>
                <a:latin typeface="Optima"/>
                <a:cs typeface="Optima"/>
              </a:rPr>
              <a:t>Combining Hume-Nash machines with deep neural networks</a:t>
            </a:r>
          </a:p>
          <a:p>
            <a:pPr marL="285750" indent="-285750" algn="just" defTabSz="457200" fontAlgn="auto">
              <a:spcBef>
                <a:spcPts val="0"/>
              </a:spcBef>
              <a:spcAft>
                <a:spcPts val="1800"/>
              </a:spcAft>
              <a:buClr>
                <a:srgbClr val="800000"/>
              </a:buClr>
              <a:buFont typeface="Arial"/>
              <a:buChar char="•"/>
            </a:pPr>
            <a:r>
              <a:rPr lang="it-IT" sz="1800" i="0">
                <a:solidFill>
                  <a:srgbClr val="000000"/>
                </a:solidFill>
                <a:latin typeface="Optima"/>
                <a:cs typeface="Optima"/>
              </a:rPr>
              <a:t>Applying them to computer vision problems such as scene parsing, object recognition, video analysis</a:t>
            </a:r>
            <a:endParaRPr lang="it-IT" sz="1800" i="0" smtClean="0">
              <a:solidFill>
                <a:srgbClr val="000000"/>
              </a:solidFill>
              <a:latin typeface="Optima"/>
              <a:cs typeface="Optima"/>
            </a:endParaRPr>
          </a:p>
        </p:txBody>
      </p:sp>
    </p:spTree>
    <p:extLst>
      <p:ext uri="{BB962C8B-B14F-4D97-AF65-F5344CB8AC3E}">
        <p14:creationId xmlns:p14="http://schemas.microsoft.com/office/powerpoint/2010/main" val="3230299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A40000"/>
                </a:solidFill>
                <a:effectLst/>
                <a:uLnTx/>
                <a:uFillTx/>
                <a:latin typeface="Optima"/>
                <a:ea typeface="ＭＳ Ｐゴシック" pitchFamily="-108" charset="-128"/>
                <a:cs typeface="Optima"/>
              </a:rPr>
              <a:t>References</a:t>
            </a:r>
          </a:p>
        </p:txBody>
      </p:sp>
      <p:sp>
        <p:nvSpPr>
          <p:cNvPr id="5" name="CasellaDiTesto 4"/>
          <p:cNvSpPr txBox="1"/>
          <p:nvPr/>
        </p:nvSpPr>
        <p:spPr>
          <a:xfrm>
            <a:off x="1443608" y="1395095"/>
            <a:ext cx="7304856" cy="5274265"/>
          </a:xfrm>
          <a:prstGeom prst="rect">
            <a:avLst/>
          </a:prstGeom>
          <a:noFill/>
        </p:spPr>
        <p:txBody>
          <a:bodyPr wrap="square" rtlCol="0">
            <a:spAutoFit/>
          </a:bodyPr>
          <a:lstStyle/>
          <a:p>
            <a:pPr marL="360000" indent="-457200" algn="just">
              <a:spcAft>
                <a:spcPts val="1000"/>
              </a:spcAft>
            </a:pPr>
            <a:r>
              <a:rPr lang="it-IT" sz="1600" i="0">
                <a:latin typeface="Optima"/>
                <a:cs typeface="Optima"/>
              </a:rPr>
              <a:t>A. Rosenfeld, R. A. Hummel, and S. W. Zucker. Scene labeling by relaxation operations. </a:t>
            </a:r>
            <a:r>
              <a:rPr lang="it-IT" sz="1600">
                <a:latin typeface="Optima"/>
                <a:cs typeface="Optima"/>
              </a:rPr>
              <a:t>IEEE Trans. Syst. Man. Cybern </a:t>
            </a:r>
            <a:r>
              <a:rPr lang="it-IT" sz="1600" i="0">
                <a:latin typeface="Optima"/>
                <a:cs typeface="Optima"/>
              </a:rPr>
              <a:t>(1976)</a:t>
            </a:r>
          </a:p>
          <a:p>
            <a:pPr marL="360000" indent="-457200" algn="just">
              <a:spcAft>
                <a:spcPts val="1000"/>
              </a:spcAft>
            </a:pPr>
            <a:r>
              <a:rPr lang="it-IT" sz="1600" i="0">
                <a:latin typeface="Optima"/>
                <a:cs typeface="Optima"/>
              </a:rPr>
              <a:t>R. A. Hummel and S. W. Zucker. On the foundations of relaxation labeling processes. </a:t>
            </a:r>
            <a:r>
              <a:rPr lang="it-IT" sz="1600">
                <a:latin typeface="Optima"/>
                <a:cs typeface="Optima"/>
              </a:rPr>
              <a:t>IEEE Trans. Pattern Anal. Machine Intell. </a:t>
            </a:r>
            <a:r>
              <a:rPr lang="it-IT" sz="1600" i="0">
                <a:latin typeface="Optima"/>
                <a:cs typeface="Optima"/>
              </a:rPr>
              <a:t>(1983)</a:t>
            </a:r>
          </a:p>
          <a:p>
            <a:pPr marL="360000" indent="-457200" algn="just">
              <a:spcAft>
                <a:spcPts val="1000"/>
              </a:spcAft>
            </a:pPr>
            <a:r>
              <a:rPr lang="it-IT" sz="1600" i="0">
                <a:latin typeface="Optima"/>
                <a:cs typeface="Optima"/>
              </a:rPr>
              <a:t>M. Pelillo. The dynamics of nonlinear relaxation labeling processes. </a:t>
            </a:r>
            <a:r>
              <a:rPr lang="it-IT" sz="1600">
                <a:latin typeface="Optima"/>
                <a:cs typeface="Optima"/>
              </a:rPr>
              <a:t>J. Math. Imaging and Vision</a:t>
            </a:r>
            <a:r>
              <a:rPr lang="it-IT" sz="1600" i="0">
                <a:latin typeface="Optima"/>
                <a:cs typeface="Optima"/>
              </a:rPr>
              <a:t> (1997)</a:t>
            </a:r>
          </a:p>
          <a:p>
            <a:pPr marL="360000" indent="-457200" algn="just">
              <a:spcAft>
                <a:spcPts val="1000"/>
              </a:spcAft>
            </a:pPr>
            <a:r>
              <a:rPr lang="it-IT" sz="1600" i="0">
                <a:latin typeface="Optima"/>
                <a:cs typeface="Optima"/>
              </a:rPr>
              <a:t>D. A. Miller and S. W. Zucker. Copositive-plus Lemke algorithm solves polymatrix games. </a:t>
            </a:r>
            <a:r>
              <a:rPr lang="it-IT" sz="1600">
                <a:latin typeface="Optima"/>
                <a:cs typeface="Optima"/>
              </a:rPr>
              <a:t>Operation Research Letters </a:t>
            </a:r>
            <a:r>
              <a:rPr lang="it-IT" sz="1600" i="0">
                <a:latin typeface="Optima"/>
                <a:cs typeface="Optima"/>
              </a:rPr>
              <a:t>(1991)</a:t>
            </a:r>
          </a:p>
          <a:p>
            <a:pPr marL="360000" indent="-457200" algn="just">
              <a:spcAft>
                <a:spcPts val="1000"/>
              </a:spcAft>
            </a:pPr>
            <a:r>
              <a:rPr lang="it-IT" sz="1600" i="0">
                <a:latin typeface="Optima"/>
                <a:cs typeface="Optima"/>
              </a:rPr>
              <a:t>A. Erdem and M. Pelillo. Graph transduction as a non-cooperative game.</a:t>
            </a:r>
            <a:r>
              <a:rPr lang="it-IT" sz="1600">
                <a:latin typeface="Optima"/>
                <a:cs typeface="Optima"/>
              </a:rPr>
              <a:t> Neural Computation (2012)</a:t>
            </a:r>
            <a:endParaRPr lang="it-IT" sz="1600" i="0">
              <a:latin typeface="Optima"/>
              <a:cs typeface="Optima"/>
            </a:endParaRPr>
          </a:p>
          <a:p>
            <a:pPr marL="360000" indent="-457200" algn="just">
              <a:spcAft>
                <a:spcPts val="1000"/>
              </a:spcAft>
            </a:pPr>
            <a:r>
              <a:rPr lang="it-IT" sz="1600" i="0">
                <a:latin typeface="Optima"/>
                <a:cs typeface="Optima"/>
              </a:rPr>
              <a:t>R. Tripodi and M. Pelillo. A game-theoretic approach to word-sense disambiguation. </a:t>
            </a:r>
            <a:r>
              <a:rPr lang="it-IT" sz="1600">
                <a:latin typeface="Optima"/>
                <a:cs typeface="Optima"/>
              </a:rPr>
              <a:t>Computational Linguistics</a:t>
            </a:r>
            <a:r>
              <a:rPr lang="it-IT" sz="1600" i="0">
                <a:latin typeface="Optima"/>
                <a:cs typeface="Optima"/>
              </a:rPr>
              <a:t> (2017)</a:t>
            </a:r>
          </a:p>
          <a:p>
            <a:pPr marL="360000" indent="-457200" algn="just">
              <a:spcAft>
                <a:spcPts val="1000"/>
              </a:spcAft>
            </a:pPr>
            <a:r>
              <a:rPr lang="it-IT" sz="1600" i="0">
                <a:latin typeface="Optima"/>
                <a:cs typeface="Optima"/>
              </a:rPr>
              <a:t>M. Pelillo and M. Refice. Learning compatibility coefficients for relaxation labeling processes. </a:t>
            </a:r>
            <a:r>
              <a:rPr lang="it-IT" sz="1600">
                <a:latin typeface="Optima"/>
                <a:cs typeface="Optima"/>
              </a:rPr>
              <a:t>IEEE Trans. Pattern Anal. Machine Intell. </a:t>
            </a:r>
            <a:r>
              <a:rPr lang="it-IT" sz="1600" i="0">
                <a:latin typeface="Optima"/>
                <a:cs typeface="Optima"/>
              </a:rPr>
              <a:t>(1994)</a:t>
            </a:r>
          </a:p>
          <a:p>
            <a:pPr marL="360000" indent="-457200" algn="just">
              <a:spcAft>
                <a:spcPts val="1000"/>
              </a:spcAft>
            </a:pPr>
            <a:r>
              <a:rPr lang="it-IT" sz="1600" i="0">
                <a:latin typeface="Optima"/>
                <a:cs typeface="Optima"/>
              </a:rPr>
              <a:t>S. Rota Bulò and M. Pelillo. Dominant-set clustering: A review. </a:t>
            </a:r>
            <a:r>
              <a:rPr lang="it-IT" sz="1600">
                <a:latin typeface="Optima"/>
                <a:cs typeface="Optima"/>
              </a:rPr>
              <a:t>Europ. J. Oper. Res. (</a:t>
            </a:r>
            <a:r>
              <a:rPr lang="it-IT" sz="1600" i="0">
                <a:latin typeface="Optima"/>
                <a:cs typeface="Optima"/>
              </a:rPr>
              <a:t>2017)</a:t>
            </a:r>
          </a:p>
        </p:txBody>
      </p:sp>
    </p:spTree>
    <p:extLst>
      <p:ext uri="{BB962C8B-B14F-4D97-AF65-F5344CB8AC3E}">
        <p14:creationId xmlns:p14="http://schemas.microsoft.com/office/powerpoint/2010/main" val="1134355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sz="2400">
                <a:effectLst>
                  <a:outerShdw blurRad="38100" dist="38100" dir="2700000" algn="tl">
                    <a:srgbClr val="DDDDDD"/>
                  </a:outerShdw>
                </a:effectLst>
              </a:rPr>
              <a:t>Capturing Elongated Structures / 1</a:t>
            </a:r>
            <a:endParaRPr lang="it-IT" sz="2400">
              <a:effectLst>
                <a:outerShdw blurRad="38100" dist="38100" dir="2700000" algn="tl">
                  <a:srgbClr val="DDDDDD"/>
                </a:outerShdw>
              </a:effectLst>
            </a:endParaRPr>
          </a:p>
        </p:txBody>
      </p:sp>
      <p:pic>
        <p:nvPicPr>
          <p:cNvPr id="241667" name="Picture 3"/>
          <p:cNvPicPr>
            <a:picLocks noChangeAspect="1" noChangeArrowheads="1"/>
          </p:cNvPicPr>
          <p:nvPr/>
        </p:nvPicPr>
        <p:blipFill>
          <a:blip r:embed="rId2"/>
          <a:srcRect/>
          <a:stretch>
            <a:fillRect/>
          </a:stretch>
        </p:blipFill>
        <p:spPr bwMode="auto">
          <a:xfrm>
            <a:off x="1676400" y="2362200"/>
            <a:ext cx="2762250" cy="2724150"/>
          </a:xfrm>
          <a:prstGeom prst="rect">
            <a:avLst/>
          </a:prstGeom>
          <a:noFill/>
          <a:ln w="9525">
            <a:noFill/>
            <a:miter lim="800000"/>
            <a:headEnd/>
            <a:tailEnd/>
          </a:ln>
          <a:effectLst/>
        </p:spPr>
      </p:pic>
      <p:pic>
        <p:nvPicPr>
          <p:cNvPr id="241668" name="Picture 4"/>
          <p:cNvPicPr>
            <a:picLocks noChangeAspect="1" noChangeArrowheads="1"/>
          </p:cNvPicPr>
          <p:nvPr/>
        </p:nvPicPr>
        <p:blipFill>
          <a:blip r:embed="rId3"/>
          <a:srcRect/>
          <a:stretch>
            <a:fillRect/>
          </a:stretch>
        </p:blipFill>
        <p:spPr bwMode="auto">
          <a:xfrm>
            <a:off x="5638800" y="2362200"/>
            <a:ext cx="2790825" cy="2762250"/>
          </a:xfrm>
          <a:prstGeom prst="rect">
            <a:avLst/>
          </a:prstGeom>
          <a:noFill/>
          <a:ln w="9525">
            <a:noFill/>
            <a:miter lim="800000"/>
            <a:headEnd/>
            <a:tailEnd/>
          </a:ln>
          <a:effectLst/>
        </p:spPr>
      </p:pic>
    </p:spTree>
    <p:extLst>
      <p:ext uri="{BB962C8B-B14F-4D97-AF65-F5344CB8AC3E}">
        <p14:creationId xmlns:p14="http://schemas.microsoft.com/office/powerpoint/2010/main" val="1104651829"/>
      </p:ext>
    </p:extLst>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1668"/>
                                        </p:tgtEl>
                                        <p:attrNameLst>
                                          <p:attrName>style.visibility</p:attrName>
                                        </p:attrNameLst>
                                      </p:cBhvr>
                                      <p:to>
                                        <p:strVal val="visible"/>
                                      </p:to>
                                    </p:set>
                                    <p:animEffect transition="in" filter="dissolve">
                                      <p:cBhvr>
                                        <p:cTn id="7" dur="500"/>
                                        <p:tgtEl>
                                          <p:spTgt spid="241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sz="2400">
                <a:effectLst>
                  <a:outerShdw blurRad="38100" dist="38100" dir="2700000" algn="tl">
                    <a:srgbClr val="DDDDDD"/>
                  </a:outerShdw>
                </a:effectLst>
              </a:rPr>
              <a:t>Capturing Elongated Structures / 2</a:t>
            </a:r>
            <a:endParaRPr lang="it-IT" sz="2400">
              <a:effectLst>
                <a:outerShdw blurRad="38100" dist="38100" dir="2700000" algn="tl">
                  <a:srgbClr val="DDDDDD"/>
                </a:outerShdw>
              </a:effectLst>
            </a:endParaRPr>
          </a:p>
        </p:txBody>
      </p:sp>
      <p:pic>
        <p:nvPicPr>
          <p:cNvPr id="242691" name="Picture 3"/>
          <p:cNvPicPr>
            <a:picLocks noChangeAspect="1" noChangeArrowheads="1"/>
          </p:cNvPicPr>
          <p:nvPr/>
        </p:nvPicPr>
        <p:blipFill>
          <a:blip r:embed="rId2"/>
          <a:srcRect/>
          <a:stretch>
            <a:fillRect/>
          </a:stretch>
        </p:blipFill>
        <p:spPr bwMode="auto">
          <a:xfrm>
            <a:off x="1752600" y="2286000"/>
            <a:ext cx="3133725" cy="3552825"/>
          </a:xfrm>
          <a:prstGeom prst="rect">
            <a:avLst/>
          </a:prstGeom>
          <a:noFill/>
          <a:ln w="9525">
            <a:noFill/>
            <a:miter lim="800000"/>
            <a:headEnd/>
            <a:tailEnd/>
          </a:ln>
          <a:effectLst/>
        </p:spPr>
      </p:pic>
      <p:pic>
        <p:nvPicPr>
          <p:cNvPr id="242692" name="Picture 4"/>
          <p:cNvPicPr>
            <a:picLocks noChangeAspect="1" noChangeArrowheads="1"/>
          </p:cNvPicPr>
          <p:nvPr/>
        </p:nvPicPr>
        <p:blipFill>
          <a:blip r:embed="rId3"/>
          <a:srcRect/>
          <a:stretch>
            <a:fillRect/>
          </a:stretch>
        </p:blipFill>
        <p:spPr bwMode="auto">
          <a:xfrm>
            <a:off x="5410200" y="2286000"/>
            <a:ext cx="3162300" cy="3505200"/>
          </a:xfrm>
          <a:prstGeom prst="rect">
            <a:avLst/>
          </a:prstGeom>
          <a:noFill/>
          <a:ln w="9525">
            <a:noFill/>
            <a:miter lim="800000"/>
            <a:headEnd/>
            <a:tailEnd/>
          </a:ln>
          <a:effectLst/>
        </p:spPr>
      </p:pic>
      <p:pic>
        <p:nvPicPr>
          <p:cNvPr id="242693" name="Picture 5"/>
          <p:cNvPicPr>
            <a:picLocks noChangeAspect="1" noChangeArrowheads="1"/>
          </p:cNvPicPr>
          <p:nvPr/>
        </p:nvPicPr>
        <p:blipFill>
          <a:blip r:embed="rId4"/>
          <a:srcRect/>
          <a:stretch>
            <a:fillRect/>
          </a:stretch>
        </p:blipFill>
        <p:spPr bwMode="auto">
          <a:xfrm>
            <a:off x="5334000" y="2362200"/>
            <a:ext cx="3143250" cy="3524250"/>
          </a:xfrm>
          <a:prstGeom prst="rect">
            <a:avLst/>
          </a:prstGeom>
          <a:noFill/>
          <a:ln w="9525">
            <a:noFill/>
            <a:miter lim="800000"/>
            <a:headEnd/>
            <a:tailEnd/>
          </a:ln>
          <a:effectLst/>
        </p:spPr>
      </p:pic>
      <p:pic>
        <p:nvPicPr>
          <p:cNvPr id="242694" name="Picture 6"/>
          <p:cNvPicPr>
            <a:picLocks noChangeAspect="1" noChangeArrowheads="1"/>
          </p:cNvPicPr>
          <p:nvPr/>
        </p:nvPicPr>
        <p:blipFill>
          <a:blip r:embed="rId5"/>
          <a:srcRect/>
          <a:stretch>
            <a:fillRect/>
          </a:stretch>
        </p:blipFill>
        <p:spPr bwMode="auto">
          <a:xfrm>
            <a:off x="5334000" y="2362200"/>
            <a:ext cx="3057525" cy="3486150"/>
          </a:xfrm>
          <a:prstGeom prst="rect">
            <a:avLst/>
          </a:prstGeom>
          <a:noFill/>
          <a:ln w="9525">
            <a:noFill/>
            <a:miter lim="800000"/>
            <a:headEnd/>
            <a:tailEnd/>
          </a:ln>
          <a:effectLst/>
        </p:spPr>
      </p:pic>
      <p:pic>
        <p:nvPicPr>
          <p:cNvPr id="242695" name="Picture 7"/>
          <p:cNvPicPr>
            <a:picLocks noChangeAspect="1" noChangeArrowheads="1"/>
          </p:cNvPicPr>
          <p:nvPr/>
        </p:nvPicPr>
        <p:blipFill>
          <a:blip r:embed="rId6"/>
          <a:srcRect/>
          <a:stretch>
            <a:fillRect/>
          </a:stretch>
        </p:blipFill>
        <p:spPr bwMode="auto">
          <a:xfrm>
            <a:off x="5105400" y="2362200"/>
            <a:ext cx="3124200" cy="3524250"/>
          </a:xfrm>
          <a:prstGeom prst="rect">
            <a:avLst/>
          </a:prstGeom>
          <a:noFill/>
          <a:ln w="9525">
            <a:noFill/>
            <a:miter lim="800000"/>
            <a:headEnd/>
            <a:tailEnd/>
          </a:ln>
          <a:effectLst/>
        </p:spPr>
      </p:pic>
    </p:spTree>
    <p:extLst>
      <p:ext uri="{BB962C8B-B14F-4D97-AF65-F5344CB8AC3E}">
        <p14:creationId xmlns:p14="http://schemas.microsoft.com/office/powerpoint/2010/main" val="2391809361"/>
      </p:ext>
    </p:extLst>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2692"/>
                                        </p:tgtEl>
                                        <p:attrNameLst>
                                          <p:attrName>style.visibility</p:attrName>
                                        </p:attrNameLst>
                                      </p:cBhvr>
                                      <p:to>
                                        <p:strVal val="visible"/>
                                      </p:to>
                                    </p:set>
                                    <p:animEffect transition="in" filter="dissolve">
                                      <p:cBhvr>
                                        <p:cTn id="7" dur="500"/>
                                        <p:tgtEl>
                                          <p:spTgt spid="2426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2693"/>
                                        </p:tgtEl>
                                        <p:attrNameLst>
                                          <p:attrName>style.visibility</p:attrName>
                                        </p:attrNameLst>
                                      </p:cBhvr>
                                      <p:to>
                                        <p:strVal val="visible"/>
                                      </p:to>
                                    </p:set>
                                    <p:animEffect transition="in" filter="dissolve">
                                      <p:cBhvr>
                                        <p:cTn id="12" dur="500"/>
                                        <p:tgtEl>
                                          <p:spTgt spid="2426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2694"/>
                                        </p:tgtEl>
                                        <p:attrNameLst>
                                          <p:attrName>style.visibility</p:attrName>
                                        </p:attrNameLst>
                                      </p:cBhvr>
                                      <p:to>
                                        <p:strVal val="visible"/>
                                      </p:to>
                                    </p:set>
                                    <p:animEffect transition="in" filter="dissolve">
                                      <p:cBhvr>
                                        <p:cTn id="17" dur="500"/>
                                        <p:tgtEl>
                                          <p:spTgt spid="2426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2695"/>
                                        </p:tgtEl>
                                        <p:attrNameLst>
                                          <p:attrName>style.visibility</p:attrName>
                                        </p:attrNameLst>
                                      </p:cBhvr>
                                      <p:to>
                                        <p:strVal val="visible"/>
                                      </p:to>
                                    </p:set>
                                    <p:animEffect transition="in" filter="dissolve">
                                      <p:cBhvr>
                                        <p:cTn id="22" dur="500"/>
                                        <p:tgtEl>
                                          <p:spTgt spid="242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p:cNvSpPr txBox="1">
            <a:spLocks/>
          </p:cNvSpPr>
          <p:nvPr/>
        </p:nvSpPr>
        <p:spPr bwMode="auto">
          <a:xfrm>
            <a:off x="1600200" y="304800"/>
            <a:ext cx="7010400" cy="1143000"/>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000" b="1" i="0" u="none" strike="noStrike" kern="0" cap="none" spc="0" normalizeH="0" baseline="0" noProof="0">
                <a:ln>
                  <a:noFill/>
                </a:ln>
                <a:solidFill>
                  <a:srgbClr val="FF0000"/>
                </a:solidFill>
                <a:effectLst/>
                <a:uLnTx/>
                <a:uFillTx/>
                <a:latin typeface="Optima"/>
                <a:ea typeface="ＭＳ Ｐゴシック" pitchFamily="-108" charset="-128"/>
                <a:cs typeface="Optima"/>
              </a:rPr>
              <a:t> Path-Based Distances (PDB’s)</a:t>
            </a:r>
          </a:p>
        </p:txBody>
      </p:sp>
      <p:pic>
        <p:nvPicPr>
          <p:cNvPr id="4" name="Immagine 3"/>
          <p:cNvPicPr>
            <a:picLocks noChangeAspect="1"/>
          </p:cNvPicPr>
          <p:nvPr/>
        </p:nvPicPr>
        <p:blipFill>
          <a:blip r:embed="rId2"/>
          <a:stretch>
            <a:fillRect/>
          </a:stretch>
        </p:blipFill>
        <p:spPr>
          <a:xfrm>
            <a:off x="1981200" y="2133600"/>
            <a:ext cx="6108700" cy="3392678"/>
          </a:xfrm>
          <a:prstGeom prst="rect">
            <a:avLst/>
          </a:prstGeom>
        </p:spPr>
      </p:pic>
      <p:sp>
        <p:nvSpPr>
          <p:cNvPr id="5" name="Rettangolo 4"/>
          <p:cNvSpPr/>
          <p:nvPr/>
        </p:nvSpPr>
        <p:spPr>
          <a:xfrm>
            <a:off x="1524000" y="6243935"/>
            <a:ext cx="6858000" cy="461665"/>
          </a:xfrm>
          <a:prstGeom prst="rect">
            <a:avLst/>
          </a:prstGeom>
        </p:spPr>
        <p:txBody>
          <a:bodyPr wrap="square">
            <a:spAutoFit/>
          </a:bodyPr>
          <a:lstStyle/>
          <a:p>
            <a:pPr algn="l"/>
            <a:r>
              <a:rPr lang="it-IT" sz="1200" i="0" smtClean="0"/>
              <a:t>B. Fischer and J. M. Buhmann. Path-based clustering for grouping of smooth curves and texture segmentation. IEEE Trans. Pattern Anal. Mach. Intell., 25(4):513–518, 2003.</a:t>
            </a:r>
            <a:endParaRPr lang="it-IT" sz="1200" i="0"/>
          </a:p>
        </p:txBody>
      </p:sp>
    </p:spTree>
    <p:extLst>
      <p:ext uri="{BB962C8B-B14F-4D97-AF65-F5344CB8AC3E}">
        <p14:creationId xmlns:p14="http://schemas.microsoft.com/office/powerpoint/2010/main" val="143785876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Cortesi_unindustria">
  <a:themeElements>
    <a:clrScheme name="">
      <a:dk1>
        <a:srgbClr val="000000"/>
      </a:dk1>
      <a:lt1>
        <a:srgbClr val="FFFFFF"/>
      </a:lt1>
      <a:dk2>
        <a:srgbClr val="8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ortesi_unindustr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
            <a:schemeClr val="hlink"/>
          </a:buClr>
          <a:buSzTx/>
          <a:buFont typeface="Wingdings" pitchFamily="-108" charset="2"/>
          <a:buNone/>
          <a:tabLst/>
          <a:defRPr kumimoji="0" lang="en-US" sz="2400" b="0" i="1" u="none" strike="noStrike" cap="none" normalizeH="0" baseline="0">
            <a:ln>
              <a:noFill/>
            </a:ln>
            <a:solidFill>
              <a:schemeClr val="tx1"/>
            </a:solidFill>
            <a:effectLst/>
            <a:latin typeface="Times New Roman"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
            <a:schemeClr val="hlink"/>
          </a:buClr>
          <a:buSzTx/>
          <a:buFont typeface="Wingdings" pitchFamily="-108" charset="2"/>
          <a:buNone/>
          <a:tabLst/>
          <a:defRPr kumimoji="0" lang="en-US" sz="2400" b="0" i="1" u="none" strike="noStrike" cap="none" normalizeH="0" baseline="0">
            <a:ln>
              <a:noFill/>
            </a:ln>
            <a:solidFill>
              <a:schemeClr val="tx1"/>
            </a:solidFill>
            <a:effectLst/>
            <a:latin typeface="Times New Roman" pitchFamily="-108" charset="0"/>
          </a:defRPr>
        </a:defPPr>
      </a:lstStyle>
    </a:lnDef>
  </a:objectDefaults>
  <a:extraClrSchemeLst>
    <a:extraClrScheme>
      <a:clrScheme name="Cortesi_unindustri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rtesi_unindustri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rtesi_unindustri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rtesi_unindustri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rtesi_unindustri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rtesi_unindustri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rtesi_unindustri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C:\Documenti\Didattica\Doc. Corso di Laurea\Cortesi_unindustria.ppt</Template>
  <TotalTime>97383</TotalTime>
  <Words>6308</Words>
  <Application>Microsoft Macintosh PowerPoint</Application>
  <PresentationFormat>Presentazione su schermo (4:3)</PresentationFormat>
  <Paragraphs>772</Paragraphs>
  <Slides>115</Slides>
  <Notes>26</Notes>
  <HiddenSlides>0</HiddenSlides>
  <MMClips>0</MMClips>
  <ScaleCrop>false</ScaleCrop>
  <HeadingPairs>
    <vt:vector size="6" baseType="variant">
      <vt:variant>
        <vt:lpstr>Tema</vt:lpstr>
      </vt:variant>
      <vt:variant>
        <vt:i4>2</vt:i4>
      </vt:variant>
      <vt:variant>
        <vt:lpstr>Server OLE incorporati</vt:lpstr>
      </vt:variant>
      <vt:variant>
        <vt:i4>3</vt:i4>
      </vt:variant>
      <vt:variant>
        <vt:lpstr>Titoli diapositive</vt:lpstr>
      </vt:variant>
      <vt:variant>
        <vt:i4>115</vt:i4>
      </vt:variant>
    </vt:vector>
  </HeadingPairs>
  <TitlesOfParts>
    <vt:vector size="120" baseType="lpstr">
      <vt:lpstr>1_Cortesi_unindustria</vt:lpstr>
      <vt:lpstr>1_Tema di Office</vt:lpstr>
      <vt:lpstr>Fotografia Photo Editor</vt:lpstr>
      <vt:lpstr>Equation</vt:lpstr>
      <vt:lpstr>Microsoft Equation</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Finding Overlapping Classes</vt:lpstr>
      <vt:lpstr>Finding Overlapping Classes: Intuition</vt:lpstr>
      <vt:lpstr>Building a Hierarchy:  A Family of Quadratic Programs</vt:lpstr>
      <vt:lpstr>The effects of α</vt:lpstr>
      <vt:lpstr>The Landscape of  fα</vt:lpstr>
      <vt:lpstr>Sketch of the Hierarchical Clustering Algorithm</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Hume-Nash Machines Context-Aware Models of Learning and Recognition</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Capturing Elongated Structures / 1</vt:lpstr>
      <vt:lpstr>Capturing Elongated Structures / 2</vt:lpstr>
      <vt:lpstr>Presentazione di PowerPoint</vt:lpstr>
      <vt:lpstr>Example: Without PBD (σ = 2)</vt:lpstr>
      <vt:lpstr>Example: Without PDB (σ = 4)</vt:lpstr>
      <vt:lpstr>Example: Without PDB (σ = 8)</vt:lpstr>
      <vt:lpstr>Example: With PDB (σ = 0.5)</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Company>D.I.UniVe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Corsi della Facolta’ di Scienze MM.FF.NN</dc:title>
  <dc:creator>Orlando Salvatore</dc:creator>
  <cp:lastModifiedBy>Marcello Pelillo</cp:lastModifiedBy>
  <cp:revision>878</cp:revision>
  <cp:lastPrinted>2011-01-24T14:42:29Z</cp:lastPrinted>
  <dcterms:created xsi:type="dcterms:W3CDTF">2015-06-30T09:17:30Z</dcterms:created>
  <dcterms:modified xsi:type="dcterms:W3CDTF">2017-11-03T09:20:43Z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orlando@dsi.unive.it</vt:lpwstr>
  </property>
  <property fmtid="{D5CDD505-2E9C-101B-9397-08002B2CF9AE}" pid="8" name="HomePage">
    <vt:lpwstr>http://www.dsi.unive.it/~orlando</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C:\WINDOWS\Desktop</vt:lpwstr>
  </property>
</Properties>
</file>